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3"/>
  </p:notesMasterIdLst>
  <p:handoutMasterIdLst>
    <p:handoutMasterId r:id="rId74"/>
  </p:handoutMasterIdLst>
  <p:sldIdLst>
    <p:sldId id="256" r:id="rId2"/>
    <p:sldId id="257" r:id="rId3"/>
    <p:sldId id="280" r:id="rId4"/>
    <p:sldId id="281" r:id="rId5"/>
    <p:sldId id="282" r:id="rId6"/>
    <p:sldId id="270" r:id="rId7"/>
    <p:sldId id="271" r:id="rId8"/>
    <p:sldId id="272" r:id="rId9"/>
    <p:sldId id="273" r:id="rId10"/>
    <p:sldId id="330" r:id="rId11"/>
    <p:sldId id="321" r:id="rId12"/>
    <p:sldId id="276" r:id="rId13"/>
    <p:sldId id="318" r:id="rId14"/>
    <p:sldId id="328" r:id="rId15"/>
    <p:sldId id="331" r:id="rId16"/>
    <p:sldId id="327" r:id="rId17"/>
    <p:sldId id="324" r:id="rId18"/>
    <p:sldId id="277" r:id="rId19"/>
    <p:sldId id="322" r:id="rId20"/>
    <p:sldId id="283" r:id="rId21"/>
    <p:sldId id="284" r:id="rId22"/>
    <p:sldId id="344" r:id="rId23"/>
    <p:sldId id="302" r:id="rId24"/>
    <p:sldId id="347" r:id="rId25"/>
    <p:sldId id="285" r:id="rId26"/>
    <p:sldId id="334" r:id="rId27"/>
    <p:sldId id="298" r:id="rId28"/>
    <p:sldId id="278" r:id="rId29"/>
    <p:sldId id="286" r:id="rId30"/>
    <p:sldId id="333" r:id="rId31"/>
    <p:sldId id="300" r:id="rId32"/>
    <p:sldId id="301" r:id="rId33"/>
    <p:sldId id="345" r:id="rId34"/>
    <p:sldId id="289" r:id="rId35"/>
    <p:sldId id="290" r:id="rId36"/>
    <p:sldId id="291" r:id="rId37"/>
    <p:sldId id="292" r:id="rId38"/>
    <p:sldId id="293" r:id="rId39"/>
    <p:sldId id="341" r:id="rId40"/>
    <p:sldId id="342" r:id="rId41"/>
    <p:sldId id="335" r:id="rId42"/>
    <p:sldId id="336" r:id="rId43"/>
    <p:sldId id="337" r:id="rId44"/>
    <p:sldId id="338" r:id="rId45"/>
    <p:sldId id="339" r:id="rId46"/>
    <p:sldId id="340" r:id="rId47"/>
    <p:sldId id="309" r:id="rId48"/>
    <p:sldId id="303" r:id="rId49"/>
    <p:sldId id="295" r:id="rId50"/>
    <p:sldId id="304" r:id="rId51"/>
    <p:sldId id="296" r:id="rId52"/>
    <p:sldId id="305" r:id="rId53"/>
    <p:sldId id="306" r:id="rId54"/>
    <p:sldId id="297" r:id="rId55"/>
    <p:sldId id="299" r:id="rId56"/>
    <p:sldId id="346" r:id="rId57"/>
    <p:sldId id="307" r:id="rId58"/>
    <p:sldId id="319" r:id="rId59"/>
    <p:sldId id="294" r:id="rId60"/>
    <p:sldId id="314" r:id="rId61"/>
    <p:sldId id="316" r:id="rId62"/>
    <p:sldId id="326" r:id="rId63"/>
    <p:sldId id="288" r:id="rId64"/>
    <p:sldId id="308" r:id="rId65"/>
    <p:sldId id="310" r:id="rId66"/>
    <p:sldId id="343" r:id="rId67"/>
    <p:sldId id="311" r:id="rId68"/>
    <p:sldId id="312" r:id="rId69"/>
    <p:sldId id="317" r:id="rId70"/>
    <p:sldId id="320" r:id="rId71"/>
    <p:sldId id="268" r:id="rId7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13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usatoday.com/story/tech/2018/04/08/apple-co-founder-steve-wozniak-says-hes-leaving-facebook/497392002/"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hyperlink" Target="https://en.wikipedia.org/wiki/Google_Traffic"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www.superfly.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ata.gov.hk/e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smetrics.co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askus.business.hsbc.com.hk/english/bot.htm?isJSEnabled=1&amp;businessArea=Root&amp;channel=Root&amp;startContext=Root.Cards.Business%20MasterCard"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searchgate.net/publication/262876553_The_Smart_Device_for_Healthcare_Service_Iris_diagnosis_application" TargetMode="External"/><Relationship Id="rId2" Type="http://schemas.openxmlformats.org/officeDocument/2006/relationships/hyperlink" Target="https://www.alliancehealth.org.nz/tech-talks/data-digital-ai-app/app-uses-smartphone-selfies-to-screen-for-pancreatic-cancer"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cloud.google.com/natural-language/"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statista.com/statistics/558226/number-of-facebook-users-in-hong-ko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arch_engine_optimization"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hyperlink" Target="http://projector.tensorflow.org/"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gallery"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and Investing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Key Themes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a:t>Portfolio (what do buy)</a:t>
            </a:r>
          </a:p>
          <a:p>
            <a:pPr lvl="1"/>
            <a:r>
              <a:rPr lang="en-US" sz="2000" dirty="0"/>
              <a:t>Stock Pickings</a:t>
            </a:r>
          </a:p>
          <a:p>
            <a:pPr lvl="1"/>
            <a:r>
              <a:rPr lang="en-US" sz="2000" dirty="0"/>
              <a:t>Fundamental: values, prospects</a:t>
            </a:r>
          </a:p>
          <a:p>
            <a:pPr lvl="1"/>
            <a:r>
              <a:rPr lang="en-US" sz="2000" dirty="0"/>
              <a:t>Quantitative: statistics, </a:t>
            </a:r>
            <a:r>
              <a:rPr lang="en-US" sz="2000" dirty="0" smtClean="0"/>
              <a:t>models </a:t>
            </a:r>
            <a:endParaRPr lang="en-US" sz="2000" dirty="0"/>
          </a:p>
          <a:p>
            <a:pPr marL="457200" indent="-457200">
              <a:buFont typeface="Arial" panose="020B0604020202020204" pitchFamily="34" charset="0"/>
              <a:buChar char="•"/>
            </a:pPr>
            <a:endParaRPr lang="en-US" sz="2000" b="1" dirty="0" smtClean="0"/>
          </a:p>
          <a:p>
            <a:pPr marL="457200" indent="-457200">
              <a:buFont typeface="Arial" panose="020B0604020202020204" pitchFamily="34" charset="0"/>
              <a:buChar char="•"/>
            </a:pPr>
            <a:r>
              <a:rPr lang="en-US" sz="2000" b="1" dirty="0" smtClean="0"/>
              <a:t>Trading </a:t>
            </a:r>
            <a:r>
              <a:rPr lang="en-US" sz="2000" b="1" dirty="0"/>
              <a:t>(how to buy)</a:t>
            </a:r>
          </a:p>
          <a:p>
            <a:pPr lvl="1"/>
            <a:r>
              <a:rPr lang="en-US" sz="2000" dirty="0"/>
              <a:t>Algorithmic Trading</a:t>
            </a:r>
          </a:p>
          <a:p>
            <a:pPr lvl="1"/>
            <a:r>
              <a:rPr lang="en-US" sz="2000" dirty="0"/>
              <a:t>HFT (High Frequency Trading)</a:t>
            </a:r>
          </a:p>
          <a:p>
            <a:pPr lvl="1"/>
            <a:r>
              <a:rPr lang="en-US" sz="2000" dirty="0"/>
              <a:t>Program Trading</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2" name="AutoShape 2" descr="automated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utomated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utomated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878"/>
            <a:ext cx="220027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05273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78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Tree>
    <p:extLst>
      <p:ext uri="{BB962C8B-B14F-4D97-AF65-F5344CB8AC3E}">
        <p14:creationId xmlns:p14="http://schemas.microsoft.com/office/powerpoint/2010/main" val="367255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Trend </a:t>
            </a:r>
            <a:r>
              <a:rPr lang="en-US" dirty="0" smtClean="0"/>
              <a:t>#1: Data, Data, Data….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0866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82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Individuals: Social Media </a:t>
            </a:r>
            <a:endParaRPr lang="en-US" dirty="0"/>
          </a:p>
        </p:txBody>
      </p:sp>
      <p:sp>
        <p:nvSpPr>
          <p:cNvPr id="7" name="Content Placeholder 1"/>
          <p:cNvSpPr txBox="1">
            <a:spLocks/>
          </p:cNvSpPr>
          <p:nvPr/>
        </p:nvSpPr>
        <p:spPr>
          <a:xfrm>
            <a:off x="395536" y="1700808"/>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Apple </a:t>
            </a:r>
            <a:r>
              <a:rPr lang="en-US" sz="1800" dirty="0">
                <a:hlinkClick r:id="rId2"/>
              </a:rPr>
              <a:t>co-founder Steve </a:t>
            </a:r>
            <a:r>
              <a:rPr lang="en-US" sz="1800" dirty="0" smtClean="0">
                <a:hlinkClick r:id="rId2"/>
              </a:rPr>
              <a:t>Wozniak</a:t>
            </a:r>
            <a:r>
              <a:rPr lang="en-US" sz="1800" dirty="0" smtClean="0"/>
              <a:t>: </a:t>
            </a:r>
            <a:r>
              <a:rPr lang="en-US" sz="1800" i="1" dirty="0" smtClean="0"/>
              <a:t>"Apple </a:t>
            </a:r>
            <a:r>
              <a:rPr lang="en-US" sz="1800" i="1" dirty="0"/>
              <a:t>makes its money off of good products, not off of you," Wozniak said. "As they say, with Facebook, </a:t>
            </a:r>
            <a:r>
              <a:rPr lang="en-US" sz="1800" b="1" i="1" dirty="0">
                <a:solidFill>
                  <a:srgbClr val="0070C0"/>
                </a:solidFill>
              </a:rPr>
              <a:t>you are the </a:t>
            </a:r>
            <a:r>
              <a:rPr lang="en-US" sz="1800" b="1" i="1" dirty="0" smtClean="0">
                <a:solidFill>
                  <a:srgbClr val="0070C0"/>
                </a:solidFill>
              </a:rPr>
              <a:t>product</a:t>
            </a:r>
            <a:r>
              <a:rPr lang="en-US" sz="1800" i="1" dirty="0" smtClean="0"/>
              <a:t>.“</a:t>
            </a:r>
          </a:p>
          <a:p>
            <a:pPr marL="0" indent="0"/>
            <a:endParaRPr lang="en-US" sz="1800" i="1" dirty="0"/>
          </a:p>
          <a:p>
            <a:pPr marL="0" indent="0"/>
            <a:endParaRPr lang="en-US" sz="1800" i="1" dirty="0" smtClean="0"/>
          </a:p>
          <a:p>
            <a:pPr marL="0" indent="0"/>
            <a:r>
              <a:rPr lang="en-US" sz="1800" b="1" i="1" dirty="0" smtClean="0">
                <a:solidFill>
                  <a:srgbClr val="0070C0"/>
                </a:solidFill>
              </a:rPr>
              <a:t>TIME</a:t>
            </a:r>
            <a:r>
              <a:rPr lang="en-US" sz="1800" dirty="0"/>
              <a:t> Person of the </a:t>
            </a:r>
            <a:r>
              <a:rPr lang="en-US" sz="1800" dirty="0" smtClean="0"/>
              <a:t>Year 2006 </a:t>
            </a:r>
          </a:p>
          <a:p>
            <a:pPr marL="0" indent="0"/>
            <a:r>
              <a:rPr lang="en-US" sz="1800" dirty="0"/>
              <a:t>	</a:t>
            </a:r>
            <a:r>
              <a:rPr lang="en-US" sz="5400" dirty="0" smtClean="0">
                <a:solidFill>
                  <a:srgbClr val="0070C0"/>
                </a:solidFill>
              </a:rPr>
              <a:t>You</a:t>
            </a:r>
            <a:endParaRPr lang="en-US" sz="1800" dirty="0">
              <a:solidFill>
                <a:srgbClr val="0070C0"/>
              </a:solidFill>
            </a:endParaRPr>
          </a:p>
          <a:p>
            <a:pPr marL="0" indent="0"/>
            <a:endParaRPr lang="en-US" sz="1800" b="1" i="1" dirty="0" smtClean="0"/>
          </a:p>
          <a:p>
            <a:pPr marL="0" indent="0"/>
            <a:r>
              <a:rPr lang="en-US" sz="1800" i="1" dirty="0" smtClean="0">
                <a:solidFill>
                  <a:srgbClr val="00B050"/>
                </a:solidFill>
              </a:rPr>
              <a:t>(Question: how Google Map Track the traffic? )</a:t>
            </a:r>
          </a:p>
          <a:p>
            <a:pPr marL="0" indent="0"/>
            <a:endParaRPr lang="en-US" sz="1800" dirty="0"/>
          </a:p>
          <a:p>
            <a:pPr marL="0" indent="0"/>
            <a:endParaRPr lang="en-US" sz="1800" dirty="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6146" name="Picture 2" descr="time person of the year 2006 you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628800"/>
            <a:ext cx="3323643" cy="44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22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Individuals</a:t>
            </a:r>
            <a:r>
              <a:rPr lang="en-US" dirty="0" smtClean="0"/>
              <a:t>: Digital Footprints</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Mobile Data (GPS): Google </a:t>
            </a:r>
            <a:r>
              <a:rPr lang="en-US" sz="1600" dirty="0"/>
              <a:t>Map traffic </a:t>
            </a:r>
            <a:r>
              <a:rPr lang="en-US" sz="1600" dirty="0" smtClean="0"/>
              <a:t>analyzing </a:t>
            </a:r>
            <a:r>
              <a:rPr lang="en-US" sz="1600" dirty="0"/>
              <a:t>the GPS-determined locations transmitted to Google by a large number of mobile phone users. By </a:t>
            </a:r>
            <a:r>
              <a:rPr lang="en-US" sz="1600" b="1" dirty="0">
                <a:solidFill>
                  <a:srgbClr val="0070C0"/>
                </a:solidFill>
              </a:rPr>
              <a:t>calculating the speed of users along a length of road</a:t>
            </a:r>
            <a:r>
              <a:rPr lang="en-US" sz="1600" dirty="0"/>
              <a:t>, Google is able to generate a live traffic </a:t>
            </a:r>
            <a:r>
              <a:rPr lang="en-US" sz="1600" dirty="0" smtClean="0"/>
              <a:t>map </a:t>
            </a:r>
            <a:r>
              <a:rPr lang="en-US" sz="1600" dirty="0" smtClean="0">
                <a:hlinkClick r:id="rId2"/>
              </a:rPr>
              <a:t>https</a:t>
            </a:r>
            <a:r>
              <a:rPr lang="en-US" sz="1600" dirty="0">
                <a:hlinkClick r:id="rId2"/>
              </a:rPr>
              <a:t>://</a:t>
            </a:r>
            <a:r>
              <a:rPr lang="en-US" sz="1600" dirty="0" smtClean="0">
                <a:hlinkClick r:id="rId2"/>
              </a:rPr>
              <a:t>en.wikipedia.org/wiki/Google_Traffic</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Web </a:t>
            </a:r>
            <a:r>
              <a:rPr lang="en-US" sz="1600" dirty="0"/>
              <a:t>search </a:t>
            </a:r>
            <a:r>
              <a:rPr lang="en-US" sz="1600" dirty="0" smtClean="0"/>
              <a:t>trend </a:t>
            </a:r>
            <a:r>
              <a:rPr lang="en-US" sz="1600" dirty="0" smtClean="0">
                <a:hlinkClick r:id="rId3"/>
              </a:rPr>
              <a:t>https</a:t>
            </a:r>
            <a:r>
              <a:rPr lang="en-US" sz="1600" dirty="0">
                <a:hlinkClick r:id="rId3"/>
              </a:rPr>
              <a:t>://trends.google.com/trends</a:t>
            </a:r>
            <a:r>
              <a:rPr lang="en-US" sz="1600" dirty="0" smtClean="0">
                <a:hlinkClick r:id="rId3"/>
              </a:rPr>
              <a:t>/</a:t>
            </a:r>
            <a:endParaRPr lang="en-US" sz="1600" dirty="0" smtClean="0"/>
          </a:p>
          <a:p>
            <a:pPr marL="0" indent="0"/>
            <a:endParaRPr lang="en-US" sz="1600" dirty="0"/>
          </a:p>
          <a:p>
            <a:pPr marL="285750" indent="-285750">
              <a:buFont typeface="Arial" panose="020B0604020202020204" pitchFamily="34" charset="0"/>
              <a:buChar char="•"/>
            </a:pPr>
            <a:r>
              <a:rPr lang="en-US" sz="1600" dirty="0"/>
              <a:t>Personal email </a:t>
            </a:r>
            <a:r>
              <a:rPr lang="en-US" sz="1600" dirty="0">
                <a:hlinkClick r:id="rId4"/>
              </a:rPr>
              <a:t>http://www.superfly.com</a:t>
            </a:r>
            <a:r>
              <a:rPr lang="en-US" sz="1600" dirty="0" smtClean="0">
                <a:hlinkClick r:id="rId4"/>
              </a:rPr>
              <a:t>/</a:t>
            </a:r>
            <a:endParaRPr lang="en-US" sz="1600" dirty="0" smtClean="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700808"/>
            <a:ext cx="4310611" cy="424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20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1700808"/>
            <a:ext cx="4824536"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Public agencies </a:t>
            </a:r>
            <a:r>
              <a:rPr lang="en-US" sz="1800" dirty="0" smtClean="0"/>
              <a:t>(e.g. federal and state governments)	</a:t>
            </a:r>
            <a:r>
              <a:rPr lang="en-US" sz="1800" dirty="0" smtClean="0">
                <a:hlinkClick r:id="rId2"/>
              </a:rPr>
              <a:t>https://data.gov.hk/en/</a:t>
            </a:r>
            <a:endParaRPr lang="en-US" sz="1800" dirty="0" smtClean="0"/>
          </a:p>
          <a:p>
            <a:endParaRPr lang="en-US" sz="1800" dirty="0" smtClean="0"/>
          </a:p>
          <a:p>
            <a:pPr>
              <a:buFont typeface="Arial" panose="020B0604020202020204" pitchFamily="34" charset="0"/>
              <a:buChar char="•"/>
            </a:pPr>
            <a:r>
              <a:rPr lang="en-US" sz="1800" b="1" dirty="0" smtClean="0"/>
              <a:t>Commercial transactions </a:t>
            </a:r>
            <a:r>
              <a:rPr lang="en-US" sz="1800" dirty="0" smtClean="0"/>
              <a:t>(including e-commerce such as </a:t>
            </a:r>
            <a:r>
              <a:rPr lang="en-US" sz="1800" b="1" dirty="0" err="1" smtClean="0">
                <a:solidFill>
                  <a:srgbClr val="00B050"/>
                </a:solidFill>
              </a:rPr>
              <a:t>AliPay</a:t>
            </a:r>
            <a:r>
              <a:rPr lang="en-US" sz="1800" b="1" dirty="0" smtClean="0">
                <a:solidFill>
                  <a:srgbClr val="00B050"/>
                </a:solidFill>
              </a:rPr>
              <a:t> and WeChat</a:t>
            </a:r>
            <a:r>
              <a:rPr lang="en-US" sz="1800" dirty="0" smtClean="0"/>
              <a:t>, credit card spending, exchange transaction data)</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Private agencies </a:t>
            </a:r>
            <a:r>
              <a:rPr lang="en-US" sz="1800" dirty="0" smtClean="0"/>
              <a:t>(e.g. industry specific supply chain data, intra-day tick data from the exchange)</a:t>
            </a:r>
            <a:endParaRPr lang="en-US" sz="1800" b="1" i="1" dirty="0" smtClean="0"/>
          </a:p>
          <a:p>
            <a:pPr marL="0" indent="0"/>
            <a:endParaRPr lang="en-US" sz="1800" dirty="0" smtClean="0"/>
          </a:p>
          <a:p>
            <a:pPr marL="0" indent="0"/>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769" y="1844824"/>
            <a:ext cx="346838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5316041"/>
            <a:ext cx="8396288" cy="738664"/>
          </a:xfrm>
          <a:prstGeom prst="rect">
            <a:avLst/>
          </a:prstGeom>
          <a:noFill/>
        </p:spPr>
        <p:txBody>
          <a:bodyPr wrap="square" rtlCol="0">
            <a:spAutoFit/>
          </a:bodyPr>
          <a:lstStyle/>
          <a:p>
            <a:pPr marL="0" indent="0"/>
            <a:r>
              <a:rPr lang="en-US" sz="1400" b="1" dirty="0">
                <a:solidFill>
                  <a:srgbClr val="00B050"/>
                </a:solidFill>
              </a:rPr>
              <a:t>Other ideas</a:t>
            </a:r>
            <a:r>
              <a:rPr lang="en-US" sz="1400" dirty="0"/>
              <a:t>: </a:t>
            </a:r>
          </a:p>
          <a:p>
            <a:pPr marL="285750" indent="-285750">
              <a:buFont typeface="Arial" panose="020B0604020202020204" pitchFamily="34" charset="0"/>
              <a:buChar char="•"/>
            </a:pPr>
            <a:r>
              <a:rPr lang="en-US" sz="1400" dirty="0" smtClean="0"/>
              <a:t>Amazon: track </a:t>
            </a:r>
            <a:r>
              <a:rPr lang="en-US" sz="1400" dirty="0"/>
              <a:t>the best sales products and break down the underlying raw material for investing</a:t>
            </a:r>
          </a:p>
          <a:p>
            <a:pPr marL="285750" indent="-285750">
              <a:buFont typeface="Arial" panose="020B0604020202020204" pitchFamily="34" charset="0"/>
              <a:buChar char="•"/>
            </a:pPr>
            <a:r>
              <a:rPr lang="en-US" sz="1400" dirty="0" err="1" smtClean="0"/>
              <a:t>Gov</a:t>
            </a:r>
            <a:r>
              <a:rPr lang="en-US" sz="1400" dirty="0" smtClean="0"/>
              <a:t> </a:t>
            </a:r>
            <a:r>
              <a:rPr lang="en-US" sz="1400" dirty="0"/>
              <a:t>open data (such as pollution index, beach water quality</a:t>
            </a:r>
            <a:r>
              <a:rPr lang="en-US" sz="1400" dirty="0" smtClean="0"/>
              <a:t>): track </a:t>
            </a:r>
            <a:r>
              <a:rPr lang="en-US" sz="1400" dirty="0"/>
              <a:t>health for pharmaceutical stocks</a:t>
            </a:r>
          </a:p>
        </p:txBody>
      </p:sp>
    </p:spTree>
    <p:extLst>
      <p:ext uri="{BB962C8B-B14F-4D97-AF65-F5344CB8AC3E}">
        <p14:creationId xmlns:p14="http://schemas.microsoft.com/office/powerpoint/2010/main" val="3337722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Satellite image: Oil Reserve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67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Satellite image: Parking Lots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rPr>
              <a:t>Satellite </a:t>
            </a:r>
            <a:r>
              <a:rPr lang="en-US" sz="1800" b="1" dirty="0">
                <a:solidFill>
                  <a:srgbClr val="0070C0"/>
                </a:solidFill>
              </a:rPr>
              <a:t>Imagery of Parking Lots and Trading Retail </a:t>
            </a:r>
            <a:r>
              <a:rPr lang="en-US" sz="1800" b="1" dirty="0" smtClean="0">
                <a:solidFill>
                  <a:srgbClr val="0070C0"/>
                </a:solidFill>
              </a:rPr>
              <a:t>Stocks </a:t>
            </a:r>
            <a:r>
              <a:rPr lang="en-US" sz="1800" dirty="0" smtClean="0"/>
              <a:t>from </a:t>
            </a:r>
            <a:r>
              <a:rPr lang="en-US" sz="1800" i="1" dirty="0" smtClean="0">
                <a:hlinkClick r:id="rId2"/>
              </a:rPr>
              <a:t>RS Metrics</a:t>
            </a:r>
            <a:r>
              <a:rPr lang="en-US" sz="1800" dirty="0" smtClean="0"/>
              <a:t> - </a:t>
            </a:r>
            <a:r>
              <a:rPr lang="en-US" sz="1800" dirty="0"/>
              <a:t>uses ~10 high-resolution satellites, </a:t>
            </a:r>
            <a:r>
              <a:rPr lang="en-US" sz="1800" dirty="0" smtClean="0"/>
              <a:t>orbiting the </a:t>
            </a:r>
            <a:r>
              <a:rPr lang="en-US" sz="1800" dirty="0"/>
              <a:t>Earth and </a:t>
            </a:r>
            <a:r>
              <a:rPr lang="en-US" sz="1800" dirty="0" smtClean="0"/>
              <a:t>imaging between the store opening hours. </a:t>
            </a:r>
            <a:r>
              <a:rPr lang="en-US" sz="1800" dirty="0"/>
              <a:t>Such data can be used to estimate retail traffic (e.g. at some ~50 </a:t>
            </a:r>
            <a:r>
              <a:rPr lang="en-US" sz="1800" dirty="0" smtClean="0"/>
              <a:t>retail chains)</a:t>
            </a:r>
            <a:endParaRPr lang="en-US" sz="1600" dirty="0"/>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08" y="2924944"/>
            <a:ext cx="73152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8195" y="5517232"/>
            <a:ext cx="7488832" cy="1200329"/>
          </a:xfrm>
          <a:prstGeom prst="rect">
            <a:avLst/>
          </a:prstGeom>
          <a:noFill/>
        </p:spPr>
        <p:txBody>
          <a:bodyPr wrap="square" rtlCol="0">
            <a:spAutoFit/>
          </a:bodyPr>
          <a:lstStyle/>
          <a:p>
            <a:pPr marL="0" lvl="2"/>
            <a:r>
              <a:rPr lang="en-US" sz="1600" b="1" dirty="0" smtClean="0">
                <a:solidFill>
                  <a:srgbClr val="00B050"/>
                </a:solidFill>
              </a:rPr>
              <a:t>Other Ideas: </a:t>
            </a:r>
          </a:p>
          <a:p>
            <a:pPr marL="285750" lvl="2" indent="-285750">
              <a:buFont typeface="Arial" panose="020B0604020202020204" pitchFamily="34" charset="0"/>
              <a:buChar char="•"/>
            </a:pPr>
            <a:r>
              <a:rPr lang="en-US" sz="1600" dirty="0" smtClean="0"/>
              <a:t>Road </a:t>
            </a:r>
            <a:r>
              <a:rPr lang="en-US" sz="1600" dirty="0"/>
              <a:t>cameras (video) to gauge car brands </a:t>
            </a:r>
            <a:r>
              <a:rPr lang="en-US" sz="1600" dirty="0" smtClean="0"/>
              <a:t>popularity</a:t>
            </a:r>
          </a:p>
          <a:p>
            <a:pPr marL="285750" lvl="2" indent="-285750">
              <a:buFont typeface="Arial" panose="020B0604020202020204" pitchFamily="34" charset="0"/>
              <a:buChar char="•"/>
            </a:pPr>
            <a:r>
              <a:rPr lang="en-US" sz="1600" dirty="0" smtClean="0"/>
              <a:t>In class students </a:t>
            </a:r>
            <a:r>
              <a:rPr lang="en-US" sz="1600" dirty="0"/>
              <a:t>facial </a:t>
            </a:r>
            <a:r>
              <a:rPr lang="en-US" sz="1600" dirty="0" smtClean="0"/>
              <a:t>expressions to predict the class effectiveness</a:t>
            </a:r>
            <a:endParaRPr lang="en-US" sz="1600" dirty="0"/>
          </a:p>
          <a:p>
            <a:endParaRPr lang="en-US" dirty="0"/>
          </a:p>
        </p:txBody>
      </p:sp>
    </p:spTree>
    <p:extLst>
      <p:ext uri="{BB962C8B-B14F-4D97-AF65-F5344CB8AC3E}">
        <p14:creationId xmlns:p14="http://schemas.microsoft.com/office/powerpoint/2010/main" val="3420754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Alternative Data Summary</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1700808"/>
            <a:ext cx="6158644"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87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Trend </a:t>
            </a:r>
            <a:r>
              <a:rPr lang="en-US" dirty="0" smtClean="0"/>
              <a:t>#2: </a:t>
            </a:r>
            <a:r>
              <a:rPr lang="en-US" dirty="0"/>
              <a:t>AI, AI, AI………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b="1" dirty="0" err="1" smtClean="0"/>
              <a:t>Chatbot</a:t>
            </a:r>
            <a:endParaRPr lang="en-US" sz="2000" b="1" dirty="0"/>
          </a:p>
          <a:p>
            <a:pPr lvl="2"/>
            <a:r>
              <a:rPr lang="en-US" sz="1800" dirty="0"/>
              <a:t>Natural language Q&amp;A</a:t>
            </a:r>
          </a:p>
          <a:p>
            <a:pPr lvl="2"/>
            <a:r>
              <a:rPr lang="en-US" sz="1800" dirty="0"/>
              <a:t>Sentiment </a:t>
            </a:r>
            <a:r>
              <a:rPr lang="en-US" sz="1800" dirty="0" smtClean="0"/>
              <a:t>Analysis</a:t>
            </a:r>
          </a:p>
          <a:p>
            <a:pPr lvl="2"/>
            <a:endParaRPr lang="en-US" sz="1800" dirty="0"/>
          </a:p>
          <a:p>
            <a:pPr lvl="1"/>
            <a:r>
              <a:rPr lang="en-US" sz="2000" b="1" dirty="0" err="1"/>
              <a:t>Robo</a:t>
            </a:r>
            <a:r>
              <a:rPr lang="en-US" sz="2000" b="1" dirty="0"/>
              <a:t> Adviser</a:t>
            </a:r>
          </a:p>
          <a:p>
            <a:pPr lvl="2"/>
            <a:r>
              <a:rPr lang="en-US" sz="1800" dirty="0"/>
              <a:t>Algorithm driven portfolio construction </a:t>
            </a:r>
          </a:p>
          <a:p>
            <a:pPr lvl="2"/>
            <a:r>
              <a:rPr lang="en-US" sz="1800" dirty="0"/>
              <a:t>Big Data &amp; AI </a:t>
            </a:r>
            <a:r>
              <a:rPr lang="en-US" sz="1800" dirty="0" smtClean="0"/>
              <a:t>ETF</a:t>
            </a:r>
          </a:p>
          <a:p>
            <a:pPr lvl="2"/>
            <a:endParaRPr lang="en-US" sz="1800" dirty="0"/>
          </a:p>
          <a:p>
            <a:pPr lvl="1"/>
            <a:r>
              <a:rPr lang="en-US" sz="2000" b="1" dirty="0"/>
              <a:t>Automated Trading</a:t>
            </a:r>
          </a:p>
          <a:p>
            <a:pPr lvl="2"/>
            <a:r>
              <a:rPr lang="en-US" sz="1800" dirty="0"/>
              <a:t>Computer driven buy &amp; sell of stocks</a:t>
            </a:r>
          </a:p>
          <a:p>
            <a:pPr lvl="2"/>
            <a:r>
              <a:rPr lang="en-US" sz="1800" dirty="0"/>
              <a:t>Trading signals: momentum/correlation</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Tree>
    <p:extLst>
      <p:ext uri="{BB962C8B-B14F-4D97-AF65-F5344CB8AC3E}">
        <p14:creationId xmlns:p14="http://schemas.microsoft.com/office/powerpoint/2010/main" val="3256502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27784" y="197768"/>
            <a:ext cx="6192688" cy="998984"/>
          </a:xfrm>
        </p:spPr>
        <p:txBody>
          <a:bodyPr/>
          <a:lstStyle/>
          <a:p>
            <a:r>
              <a:rPr lang="en-US" dirty="0" smtClean="0"/>
              <a:t>Introduction to Big Data</a:t>
            </a:r>
            <a:endParaRPr lang="en-US" dirty="0"/>
          </a:p>
        </p:txBody>
      </p:sp>
      <p:sp>
        <p:nvSpPr>
          <p:cNvPr id="6147" name="Rectangle 3"/>
          <p:cNvSpPr>
            <a:spLocks noGrp="1" noChangeArrowheads="1"/>
          </p:cNvSpPr>
          <p:nvPr>
            <p:ph type="body" idx="1"/>
          </p:nvPr>
        </p:nvSpPr>
        <p:spPr>
          <a:xfrm>
            <a:off x="2627784" y="1412776"/>
            <a:ext cx="5904656" cy="4752528"/>
          </a:xfrm>
        </p:spPr>
        <p:txBody>
          <a:bodyPr/>
          <a:lstStyle/>
          <a:p>
            <a:pPr marL="457200" indent="-457200">
              <a:buFont typeface="Arial" panose="020B0604020202020204" pitchFamily="34" charset="0"/>
              <a:buChar char="•"/>
            </a:pPr>
            <a:r>
              <a:rPr lang="en-US" sz="2000" dirty="0" smtClean="0"/>
              <a:t>Introduction</a:t>
            </a:r>
          </a:p>
          <a:p>
            <a:pPr marL="457200" indent="-457200">
              <a:buFont typeface="Arial" panose="020B0604020202020204" pitchFamily="34" charset="0"/>
              <a:buChar char="•"/>
            </a:pPr>
            <a:r>
              <a:rPr lang="en-US" sz="2000" dirty="0"/>
              <a:t>Examples</a:t>
            </a:r>
          </a:p>
          <a:p>
            <a:pPr marL="457200" indent="-457200">
              <a:buFont typeface="Arial" panose="020B0604020202020204" pitchFamily="34" charset="0"/>
              <a:buChar char="•"/>
            </a:pPr>
            <a:r>
              <a:rPr lang="en-US" sz="2000" dirty="0" smtClean="0"/>
              <a:t>Demo: Datatact Web</a:t>
            </a:r>
          </a:p>
          <a:p>
            <a:pPr marL="457200" indent="-457200">
              <a:buFont typeface="Arial" panose="020B0604020202020204" pitchFamily="34" charset="0"/>
              <a:buChar char="•"/>
            </a:pPr>
            <a:r>
              <a:rPr lang="en-US" sz="2000" dirty="0"/>
              <a:t>Datatact workflow and techniques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smtClean="0"/>
              <a:t>Discussion: Usage of </a:t>
            </a:r>
            <a:r>
              <a:rPr lang="en-US" sz="2000" dirty="0"/>
              <a:t>Big Data Applications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Demo: Datatact System and Architecture</a:t>
            </a:r>
          </a:p>
          <a:p>
            <a:pPr marL="457200" indent="-457200">
              <a:buFont typeface="Arial" panose="020B0604020202020204" pitchFamily="34" charset="0"/>
              <a:buChar char="•"/>
            </a:pPr>
            <a:r>
              <a:rPr lang="en-US" sz="2000" dirty="0" smtClean="0"/>
              <a:t>Big </a:t>
            </a:r>
            <a:r>
              <a:rPr lang="en-US" sz="2000" dirty="0"/>
              <a:t>Data </a:t>
            </a:r>
            <a:r>
              <a:rPr lang="en-US" sz="2000" dirty="0" smtClean="0"/>
              <a:t>Technologies</a:t>
            </a:r>
          </a:p>
        </p:txBody>
      </p:sp>
      <p:sp>
        <p:nvSpPr>
          <p:cNvPr id="6"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Fintech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66" y="1700808"/>
            <a:ext cx="6696744" cy="4636208"/>
          </a:xfrm>
          <a:prstGeom prst="rect">
            <a:avLst/>
          </a:prstGeom>
        </p:spPr>
      </p:pic>
    </p:spTree>
    <p:extLst>
      <p:ext uri="{BB962C8B-B14F-4D97-AF65-F5344CB8AC3E}">
        <p14:creationId xmlns:p14="http://schemas.microsoft.com/office/powerpoint/2010/main" val="1109644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err="1" smtClean="0"/>
              <a:t>Insurtech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pic>
        <p:nvPicPr>
          <p:cNvPr id="409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602"/>
          <a:stretch/>
        </p:blipFill>
        <p:spPr bwMode="auto">
          <a:xfrm>
            <a:off x="1835696" y="1772816"/>
            <a:ext cx="5302798" cy="454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944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The AI in Fintech &amp; </a:t>
            </a:r>
            <a:r>
              <a:rPr lang="en-US" dirty="0" err="1" smtClean="0"/>
              <a:t>Insurtech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pic>
        <p:nvPicPr>
          <p:cNvPr id="1026" name="Picture 2" descr="https://cdn-images-1.medium.com/max/1000/1*VoH2Wx_OcM8iylJFmCdT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43142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42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t>
            </a:r>
            <a:r>
              <a:rPr lang="en-US" dirty="0" smtClean="0"/>
              <a:t>HSBC Ask Amy </a:t>
            </a:r>
            <a:r>
              <a:rPr lang="en-US" dirty="0" err="1" smtClean="0"/>
              <a:t>Chatbot</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720999"/>
            <a:ext cx="5239627" cy="3483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91880" y="5373216"/>
            <a:ext cx="1739579" cy="461665"/>
          </a:xfrm>
          <a:prstGeom prst="rect">
            <a:avLst/>
          </a:prstGeom>
          <a:noFill/>
        </p:spPr>
        <p:txBody>
          <a:bodyPr wrap="none" rtlCol="0">
            <a:spAutoFit/>
          </a:bodyPr>
          <a:lstStyle/>
          <a:p>
            <a:r>
              <a:rPr lang="en-US" dirty="0" smtClean="0">
                <a:hlinkClick r:id="rId3"/>
              </a:rPr>
              <a:t>Give it a try</a:t>
            </a:r>
            <a:endParaRPr lang="en-US" dirty="0"/>
          </a:p>
        </p:txBody>
      </p:sp>
      <p:sp>
        <p:nvSpPr>
          <p:cNvPr id="4" name="Right Arrow 3"/>
          <p:cNvSpPr/>
          <p:nvPr/>
        </p:nvSpPr>
        <p:spPr bwMode="auto">
          <a:xfrm>
            <a:off x="2771800" y="5352021"/>
            <a:ext cx="648072" cy="5040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99130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t>
            </a:r>
            <a:r>
              <a:rPr lang="en-US" dirty="0" smtClean="0"/>
              <a:t>Amazon Alexa</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grpSp>
        <p:nvGrpSpPr>
          <p:cNvPr id="63" name="Group 62"/>
          <p:cNvGrpSpPr/>
          <p:nvPr/>
        </p:nvGrpSpPr>
        <p:grpSpPr>
          <a:xfrm>
            <a:off x="204196" y="2253159"/>
            <a:ext cx="8815576" cy="3491654"/>
            <a:chOff x="244565" y="2253159"/>
            <a:chExt cx="8815576" cy="3491654"/>
          </a:xfrm>
        </p:grpSpPr>
        <p:cxnSp>
          <p:nvCxnSpPr>
            <p:cNvPr id="8" name="Straight Connector 7">
              <a:extLst>
                <a:ext uri="{FF2B5EF4-FFF2-40B4-BE49-F238E27FC236}">
                  <a16:creationId xmlns:a16="http://schemas.microsoft.com/office/drawing/2014/main" xmlns="" id="{B9A44D44-26E3-8F4F-AE1E-030ABFFA7422}"/>
                </a:ext>
              </a:extLst>
            </p:cNvPr>
            <p:cNvCxnSpPr>
              <a:cxnSpLocks/>
            </p:cNvCxnSpPr>
            <p:nvPr/>
          </p:nvCxnSpPr>
          <p:spPr>
            <a:xfrm>
              <a:off x="5063561" y="3109863"/>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5AEA0FD7-3C1D-CF46-991A-8F72EC5542E2}"/>
                </a:ext>
              </a:extLst>
            </p:cNvPr>
            <p:cNvCxnSpPr>
              <a:cxnSpLocks/>
            </p:cNvCxnSpPr>
            <p:nvPr/>
          </p:nvCxnSpPr>
          <p:spPr>
            <a:xfrm>
              <a:off x="8154204" y="3013998"/>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1B3795EF-BCEA-B343-8754-338E459D70EB}"/>
                </a:ext>
              </a:extLst>
            </p:cNvPr>
            <p:cNvCxnSpPr>
              <a:cxnSpLocks/>
            </p:cNvCxnSpPr>
            <p:nvPr/>
          </p:nvCxnSpPr>
          <p:spPr>
            <a:xfrm>
              <a:off x="3761350" y="2823015"/>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0D5B1E1-3B69-1742-BE9E-23DEB7AEDAC5}"/>
                </a:ext>
              </a:extLst>
            </p:cNvPr>
            <p:cNvCxnSpPr>
              <a:cxnSpLocks/>
            </p:cNvCxnSpPr>
            <p:nvPr/>
          </p:nvCxnSpPr>
          <p:spPr>
            <a:xfrm>
              <a:off x="6700268" y="2812154"/>
              <a:ext cx="886" cy="183716"/>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ular Callout 7">
              <a:extLst>
                <a:ext uri="{FF2B5EF4-FFF2-40B4-BE49-F238E27FC236}">
                  <a16:creationId xmlns:a16="http://schemas.microsoft.com/office/drawing/2014/main" xmlns="" id="{4B47726D-4FA4-8C44-8D8C-BAFF86C11266}"/>
                </a:ext>
              </a:extLst>
            </p:cNvPr>
            <p:cNvSpPr/>
            <p:nvPr/>
          </p:nvSpPr>
          <p:spPr>
            <a:xfrm>
              <a:off x="5944139" y="2998099"/>
              <a:ext cx="1513143" cy="1455914"/>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Thank you. Your credit card is now unlocked and you should be able to proceed with the transaction.</a:t>
              </a:r>
            </a:p>
          </p:txBody>
        </p:sp>
        <p:sp>
          <p:nvSpPr>
            <p:cNvPr id="13" name="Oval Callout 5">
              <a:extLst>
                <a:ext uri="{FF2B5EF4-FFF2-40B4-BE49-F238E27FC236}">
                  <a16:creationId xmlns:a16="http://schemas.microsoft.com/office/drawing/2014/main" xmlns="" id="{7C66B868-F350-A541-8B63-08368B3D5118}"/>
                </a:ext>
              </a:extLst>
            </p:cNvPr>
            <p:cNvSpPr/>
            <p:nvPr/>
          </p:nvSpPr>
          <p:spPr>
            <a:xfrm>
              <a:off x="4685237" y="3003397"/>
              <a:ext cx="1056727"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Sure, the code is 12345.</a:t>
              </a:r>
            </a:p>
          </p:txBody>
        </p:sp>
        <p:sp>
          <p:nvSpPr>
            <p:cNvPr id="14" name="Oval Callout 5">
              <a:extLst>
                <a:ext uri="{FF2B5EF4-FFF2-40B4-BE49-F238E27FC236}">
                  <a16:creationId xmlns:a16="http://schemas.microsoft.com/office/drawing/2014/main" xmlns="" id="{D3B13B7D-371A-4B44-8526-CA4AF2172502}"/>
                </a:ext>
              </a:extLst>
            </p:cNvPr>
            <p:cNvSpPr/>
            <p:nvPr/>
          </p:nvSpPr>
          <p:spPr>
            <a:xfrm>
              <a:off x="7658650" y="2996748"/>
              <a:ext cx="994410"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Great,</a:t>
              </a:r>
              <a:b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thank you!</a:t>
              </a:r>
            </a:p>
          </p:txBody>
        </p:sp>
        <p:sp>
          <p:nvSpPr>
            <p:cNvPr id="15" name="Oval Callout 5">
              <a:extLst>
                <a:ext uri="{FF2B5EF4-FFF2-40B4-BE49-F238E27FC236}">
                  <a16:creationId xmlns:a16="http://schemas.microsoft.com/office/drawing/2014/main" xmlns="" id="{942262AB-9BBA-8F46-B498-9623371AE2D4}"/>
                </a:ext>
              </a:extLst>
            </p:cNvPr>
            <p:cNvSpPr/>
            <p:nvPr/>
          </p:nvSpPr>
          <p:spPr>
            <a:xfrm>
              <a:off x="2209189" y="3712662"/>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Dip</a:t>
              </a:r>
            </a:p>
          </p:txBody>
        </p:sp>
        <p:sp>
          <p:nvSpPr>
            <p:cNvPr id="16" name="Oval 15">
              <a:extLst>
                <a:ext uri="{FF2B5EF4-FFF2-40B4-BE49-F238E27FC236}">
                  <a16:creationId xmlns:a16="http://schemas.microsoft.com/office/drawing/2014/main" xmlns="" id="{9CCD29F9-CB50-844A-98DF-2DFD2C84C2A4}"/>
                </a:ext>
              </a:extLst>
            </p:cNvPr>
            <p:cNvSpPr/>
            <p:nvPr/>
          </p:nvSpPr>
          <p:spPr>
            <a:xfrm>
              <a:off x="2338389" y="3137720"/>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 name="Straight Arrow Connector 16">
              <a:extLst>
                <a:ext uri="{FF2B5EF4-FFF2-40B4-BE49-F238E27FC236}">
                  <a16:creationId xmlns:a16="http://schemas.microsoft.com/office/drawing/2014/main" xmlns="" id="{825ADD46-F90C-324C-AB8D-33AD58C18C51}"/>
                </a:ext>
              </a:extLst>
            </p:cNvPr>
            <p:cNvCxnSpPr>
              <a:cxnSpLocks/>
            </p:cNvCxnSpPr>
            <p:nvPr/>
          </p:nvCxnSpPr>
          <p:spPr>
            <a:xfrm flipH="1" flipV="1">
              <a:off x="2609733" y="2623519"/>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18" name="Freeform 474">
              <a:extLst>
                <a:ext uri="{FF2B5EF4-FFF2-40B4-BE49-F238E27FC236}">
                  <a16:creationId xmlns:a16="http://schemas.microsoft.com/office/drawing/2014/main" xmlns="" id="{A8C3703F-C8B3-E949-9DE9-2BB0D5B36859}"/>
                </a:ext>
              </a:extLst>
            </p:cNvPr>
            <p:cNvSpPr>
              <a:spLocks noChangeAspect="1" noEditPoints="1"/>
            </p:cNvSpPr>
            <p:nvPr/>
          </p:nvSpPr>
          <p:spPr bwMode="auto">
            <a:xfrm>
              <a:off x="2461409" y="3295725"/>
              <a:ext cx="296649" cy="241533"/>
            </a:xfrm>
            <a:custGeom>
              <a:avLst/>
              <a:gdLst>
                <a:gd name="T0" fmla="*/ 9 w 155"/>
                <a:gd name="T1" fmla="*/ 19 h 126"/>
                <a:gd name="T2" fmla="*/ 9 w 155"/>
                <a:gd name="T3" fmla="*/ 116 h 126"/>
                <a:gd name="T4" fmla="*/ 145 w 155"/>
                <a:gd name="T5" fmla="*/ 116 h 126"/>
                <a:gd name="T6" fmla="*/ 145 w 155"/>
                <a:gd name="T7" fmla="*/ 19 h 126"/>
                <a:gd name="T8" fmla="*/ 9 w 155"/>
                <a:gd name="T9" fmla="*/ 19 h 126"/>
                <a:gd name="T10" fmla="*/ 155 w 155"/>
                <a:gd name="T11" fmla="*/ 0 h 126"/>
                <a:gd name="T12" fmla="*/ 155 w 155"/>
                <a:gd name="T13" fmla="*/ 126 h 126"/>
                <a:gd name="T14" fmla="*/ 0 w 155"/>
                <a:gd name="T15" fmla="*/ 126 h 126"/>
                <a:gd name="T16" fmla="*/ 0 w 155"/>
                <a:gd name="T17" fmla="*/ 0 h 126"/>
                <a:gd name="T18" fmla="*/ 155 w 155"/>
                <a:gd name="T19" fmla="*/ 0 h 126"/>
                <a:gd name="T20" fmla="*/ 78 w 155"/>
                <a:gd name="T21" fmla="*/ 49 h 126"/>
                <a:gd name="T22" fmla="*/ 96 w 155"/>
                <a:gd name="T23" fmla="*/ 29 h 126"/>
                <a:gd name="T24" fmla="*/ 114 w 155"/>
                <a:gd name="T25" fmla="*/ 49 h 126"/>
                <a:gd name="T26" fmla="*/ 96 w 155"/>
                <a:gd name="T27" fmla="*/ 68 h 126"/>
                <a:gd name="T28" fmla="*/ 78 w 155"/>
                <a:gd name="T29" fmla="*/ 49 h 126"/>
                <a:gd name="T30" fmla="*/ 19 w 155"/>
                <a:gd name="T31" fmla="*/ 39 h 126"/>
                <a:gd name="T32" fmla="*/ 68 w 155"/>
                <a:gd name="T33" fmla="*/ 39 h 126"/>
                <a:gd name="T34" fmla="*/ 68 w 155"/>
                <a:gd name="T35" fmla="*/ 48 h 126"/>
                <a:gd name="T36" fmla="*/ 19 w 155"/>
                <a:gd name="T37" fmla="*/ 48 h 126"/>
                <a:gd name="T38" fmla="*/ 19 w 155"/>
                <a:gd name="T39" fmla="*/ 39 h 126"/>
                <a:gd name="T40" fmla="*/ 19 w 155"/>
                <a:gd name="T41" fmla="*/ 58 h 126"/>
                <a:gd name="T42" fmla="*/ 68 w 155"/>
                <a:gd name="T43" fmla="*/ 58 h 126"/>
                <a:gd name="T44" fmla="*/ 68 w 155"/>
                <a:gd name="T45" fmla="*/ 68 h 126"/>
                <a:gd name="T46" fmla="*/ 19 w 155"/>
                <a:gd name="T47" fmla="*/ 68 h 126"/>
                <a:gd name="T48" fmla="*/ 19 w 155"/>
                <a:gd name="T49" fmla="*/ 58 h 126"/>
                <a:gd name="T50" fmla="*/ 19 w 155"/>
                <a:gd name="T51" fmla="*/ 78 h 126"/>
                <a:gd name="T52" fmla="*/ 48 w 155"/>
                <a:gd name="T53" fmla="*/ 78 h 126"/>
                <a:gd name="T54" fmla="*/ 48 w 155"/>
                <a:gd name="T55" fmla="*/ 87 h 126"/>
                <a:gd name="T56" fmla="*/ 19 w 155"/>
                <a:gd name="T57" fmla="*/ 87 h 126"/>
                <a:gd name="T58" fmla="*/ 19 w 155"/>
                <a:gd name="T59" fmla="*/ 78 h 126"/>
                <a:gd name="T60" fmla="*/ 65 w 155"/>
                <a:gd name="T61" fmla="*/ 77 h 126"/>
                <a:gd name="T62" fmla="*/ 128 w 155"/>
                <a:gd name="T63" fmla="*/ 77 h 126"/>
                <a:gd name="T64" fmla="*/ 136 w 155"/>
                <a:gd name="T65" fmla="*/ 92 h 126"/>
                <a:gd name="T66" fmla="*/ 136 w 155"/>
                <a:gd name="T67" fmla="*/ 107 h 126"/>
                <a:gd name="T68" fmla="*/ 58 w 155"/>
                <a:gd name="T69" fmla="*/ 107 h 126"/>
                <a:gd name="T70" fmla="*/ 58 w 155"/>
                <a:gd name="T71" fmla="*/ 92 h 126"/>
                <a:gd name="T72" fmla="*/ 65 w 155"/>
                <a:gd name="T73"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26">
                  <a:moveTo>
                    <a:pt x="9" y="19"/>
                  </a:moveTo>
                  <a:cubicBezTo>
                    <a:pt x="9" y="116"/>
                    <a:pt x="9" y="116"/>
                    <a:pt x="9" y="116"/>
                  </a:cubicBezTo>
                  <a:cubicBezTo>
                    <a:pt x="145" y="116"/>
                    <a:pt x="145" y="116"/>
                    <a:pt x="145" y="116"/>
                  </a:cubicBezTo>
                  <a:cubicBezTo>
                    <a:pt x="145" y="19"/>
                    <a:pt x="145" y="19"/>
                    <a:pt x="145" y="19"/>
                  </a:cubicBezTo>
                  <a:cubicBezTo>
                    <a:pt x="96" y="19"/>
                    <a:pt x="38" y="19"/>
                    <a:pt x="9" y="19"/>
                  </a:cubicBezTo>
                  <a:close/>
                  <a:moveTo>
                    <a:pt x="155" y="0"/>
                  </a:moveTo>
                  <a:cubicBezTo>
                    <a:pt x="155" y="126"/>
                    <a:pt x="155" y="126"/>
                    <a:pt x="155" y="126"/>
                  </a:cubicBezTo>
                  <a:cubicBezTo>
                    <a:pt x="0" y="126"/>
                    <a:pt x="0" y="126"/>
                    <a:pt x="0" y="126"/>
                  </a:cubicBezTo>
                  <a:cubicBezTo>
                    <a:pt x="0" y="0"/>
                    <a:pt x="0" y="0"/>
                    <a:pt x="0" y="0"/>
                  </a:cubicBezTo>
                  <a:cubicBezTo>
                    <a:pt x="63" y="0"/>
                    <a:pt x="116" y="0"/>
                    <a:pt x="155" y="0"/>
                  </a:cubicBezTo>
                  <a:close/>
                  <a:moveTo>
                    <a:pt x="78" y="49"/>
                  </a:moveTo>
                  <a:cubicBezTo>
                    <a:pt x="78" y="38"/>
                    <a:pt x="86" y="29"/>
                    <a:pt x="96" y="29"/>
                  </a:cubicBezTo>
                  <a:cubicBezTo>
                    <a:pt x="106" y="29"/>
                    <a:pt x="114" y="38"/>
                    <a:pt x="114" y="49"/>
                  </a:cubicBezTo>
                  <a:cubicBezTo>
                    <a:pt x="114" y="59"/>
                    <a:pt x="106" y="68"/>
                    <a:pt x="96" y="68"/>
                  </a:cubicBezTo>
                  <a:cubicBezTo>
                    <a:pt x="86" y="68"/>
                    <a:pt x="78" y="59"/>
                    <a:pt x="78" y="49"/>
                  </a:cubicBezTo>
                  <a:close/>
                  <a:moveTo>
                    <a:pt x="19" y="39"/>
                  </a:moveTo>
                  <a:cubicBezTo>
                    <a:pt x="68" y="39"/>
                    <a:pt x="68" y="39"/>
                    <a:pt x="68" y="39"/>
                  </a:cubicBezTo>
                  <a:cubicBezTo>
                    <a:pt x="68" y="48"/>
                    <a:pt x="68" y="48"/>
                    <a:pt x="68" y="48"/>
                  </a:cubicBezTo>
                  <a:cubicBezTo>
                    <a:pt x="19" y="48"/>
                    <a:pt x="19" y="48"/>
                    <a:pt x="19" y="48"/>
                  </a:cubicBezTo>
                  <a:lnTo>
                    <a:pt x="19" y="39"/>
                  </a:lnTo>
                  <a:close/>
                  <a:moveTo>
                    <a:pt x="19" y="58"/>
                  </a:moveTo>
                  <a:cubicBezTo>
                    <a:pt x="68" y="58"/>
                    <a:pt x="68" y="58"/>
                    <a:pt x="68" y="58"/>
                  </a:cubicBezTo>
                  <a:cubicBezTo>
                    <a:pt x="68" y="68"/>
                    <a:pt x="68" y="68"/>
                    <a:pt x="68" y="68"/>
                  </a:cubicBezTo>
                  <a:cubicBezTo>
                    <a:pt x="19" y="68"/>
                    <a:pt x="19" y="68"/>
                    <a:pt x="19" y="68"/>
                  </a:cubicBezTo>
                  <a:lnTo>
                    <a:pt x="19" y="58"/>
                  </a:lnTo>
                  <a:close/>
                  <a:moveTo>
                    <a:pt x="19" y="78"/>
                  </a:moveTo>
                  <a:cubicBezTo>
                    <a:pt x="48" y="78"/>
                    <a:pt x="48" y="78"/>
                    <a:pt x="48" y="78"/>
                  </a:cubicBezTo>
                  <a:cubicBezTo>
                    <a:pt x="48" y="87"/>
                    <a:pt x="48" y="87"/>
                    <a:pt x="48" y="87"/>
                  </a:cubicBezTo>
                  <a:cubicBezTo>
                    <a:pt x="19" y="87"/>
                    <a:pt x="19" y="87"/>
                    <a:pt x="19" y="87"/>
                  </a:cubicBezTo>
                  <a:lnTo>
                    <a:pt x="19" y="78"/>
                  </a:lnTo>
                  <a:close/>
                  <a:moveTo>
                    <a:pt x="65" y="77"/>
                  </a:moveTo>
                  <a:cubicBezTo>
                    <a:pt x="128" y="77"/>
                    <a:pt x="128" y="77"/>
                    <a:pt x="128" y="77"/>
                  </a:cubicBezTo>
                  <a:cubicBezTo>
                    <a:pt x="132" y="77"/>
                    <a:pt x="136" y="84"/>
                    <a:pt x="136" y="92"/>
                  </a:cubicBezTo>
                  <a:cubicBezTo>
                    <a:pt x="136" y="107"/>
                    <a:pt x="136" y="107"/>
                    <a:pt x="136" y="107"/>
                  </a:cubicBezTo>
                  <a:cubicBezTo>
                    <a:pt x="58" y="107"/>
                    <a:pt x="58" y="107"/>
                    <a:pt x="58" y="107"/>
                  </a:cubicBezTo>
                  <a:cubicBezTo>
                    <a:pt x="58" y="92"/>
                    <a:pt x="58" y="92"/>
                    <a:pt x="58" y="92"/>
                  </a:cubicBezTo>
                  <a:cubicBezTo>
                    <a:pt x="58" y="84"/>
                    <a:pt x="61" y="77"/>
                    <a:pt x="65" y="7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Callout 5">
              <a:extLst>
                <a:ext uri="{FF2B5EF4-FFF2-40B4-BE49-F238E27FC236}">
                  <a16:creationId xmlns:a16="http://schemas.microsoft.com/office/drawing/2014/main" xmlns="" id="{768F76CB-8A18-DD41-9055-10C24279646E}"/>
                </a:ext>
              </a:extLst>
            </p:cNvPr>
            <p:cNvSpPr/>
            <p:nvPr/>
          </p:nvSpPr>
          <p:spPr>
            <a:xfrm>
              <a:off x="1366322" y="3722415"/>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CRM content</a:t>
              </a:r>
            </a:p>
          </p:txBody>
        </p:sp>
        <p:sp>
          <p:nvSpPr>
            <p:cNvPr id="20" name="Oval 19">
              <a:extLst>
                <a:ext uri="{FF2B5EF4-FFF2-40B4-BE49-F238E27FC236}">
                  <a16:creationId xmlns:a16="http://schemas.microsoft.com/office/drawing/2014/main" xmlns="" id="{2A6DDBEB-4FDB-B644-9F27-049F30B6B29B}"/>
                </a:ext>
              </a:extLst>
            </p:cNvPr>
            <p:cNvSpPr/>
            <p:nvPr/>
          </p:nvSpPr>
          <p:spPr>
            <a:xfrm>
              <a:off x="1495523" y="3149736"/>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 name="Straight Arrow Connector 20">
              <a:extLst>
                <a:ext uri="{FF2B5EF4-FFF2-40B4-BE49-F238E27FC236}">
                  <a16:creationId xmlns:a16="http://schemas.microsoft.com/office/drawing/2014/main" xmlns="" id="{25538C68-C96E-0A40-A325-B0F7AB9BA8E5}"/>
                </a:ext>
              </a:extLst>
            </p:cNvPr>
            <p:cNvCxnSpPr>
              <a:cxnSpLocks/>
            </p:cNvCxnSpPr>
            <p:nvPr/>
          </p:nvCxnSpPr>
          <p:spPr>
            <a:xfrm flipH="1" flipV="1">
              <a:off x="1756707" y="2635536"/>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22" name="Freeform 35">
              <a:extLst>
                <a:ext uri="{FF2B5EF4-FFF2-40B4-BE49-F238E27FC236}">
                  <a16:creationId xmlns:a16="http://schemas.microsoft.com/office/drawing/2014/main" xmlns="" id="{BF698181-1901-BC4A-85ED-38E551A66E55}"/>
                </a:ext>
              </a:extLst>
            </p:cNvPr>
            <p:cNvSpPr>
              <a:spLocks noEditPoints="1"/>
            </p:cNvSpPr>
            <p:nvPr/>
          </p:nvSpPr>
          <p:spPr bwMode="auto">
            <a:xfrm>
              <a:off x="1614854" y="3277418"/>
              <a:ext cx="304026" cy="307562"/>
            </a:xfrm>
            <a:custGeom>
              <a:avLst/>
              <a:gdLst>
                <a:gd name="T0" fmla="*/ 340 w 340"/>
                <a:gd name="T1" fmla="*/ 91 h 344"/>
                <a:gd name="T2" fmla="*/ 340 w 340"/>
                <a:gd name="T3" fmla="*/ 49 h 344"/>
                <a:gd name="T4" fmla="*/ 318 w 340"/>
                <a:gd name="T5" fmla="*/ 37 h 344"/>
                <a:gd name="T6" fmla="*/ 318 w 340"/>
                <a:gd name="T7" fmla="*/ 12 h 344"/>
                <a:gd name="T8" fmla="*/ 306 w 340"/>
                <a:gd name="T9" fmla="*/ 0 h 344"/>
                <a:gd name="T10" fmla="*/ 79 w 340"/>
                <a:gd name="T11" fmla="*/ 0 h 344"/>
                <a:gd name="T12" fmla="*/ 28 w 340"/>
                <a:gd name="T13" fmla="*/ 24 h 344"/>
                <a:gd name="T14" fmla="*/ 28 w 340"/>
                <a:gd name="T15" fmla="*/ 55 h 344"/>
                <a:gd name="T16" fmla="*/ 0 w 340"/>
                <a:gd name="T17" fmla="*/ 85 h 344"/>
                <a:gd name="T18" fmla="*/ 28 w 340"/>
                <a:gd name="T19" fmla="*/ 115 h 344"/>
                <a:gd name="T20" fmla="*/ 28 w 340"/>
                <a:gd name="T21" fmla="*/ 235 h 344"/>
                <a:gd name="T22" fmla="*/ 0 w 340"/>
                <a:gd name="T23" fmla="*/ 265 h 344"/>
                <a:gd name="T24" fmla="*/ 28 w 340"/>
                <a:gd name="T25" fmla="*/ 295 h 344"/>
                <a:gd name="T26" fmla="*/ 28 w 340"/>
                <a:gd name="T27" fmla="*/ 320 h 344"/>
                <a:gd name="T28" fmla="*/ 79 w 340"/>
                <a:gd name="T29" fmla="*/ 344 h 344"/>
                <a:gd name="T30" fmla="*/ 274 w 340"/>
                <a:gd name="T31" fmla="*/ 344 h 344"/>
                <a:gd name="T32" fmla="*/ 286 w 340"/>
                <a:gd name="T33" fmla="*/ 332 h 344"/>
                <a:gd name="T34" fmla="*/ 286 w 340"/>
                <a:gd name="T35" fmla="*/ 38 h 344"/>
                <a:gd name="T36" fmla="*/ 280 w 340"/>
                <a:gd name="T37" fmla="*/ 32 h 344"/>
                <a:gd name="T38" fmla="*/ 79 w 340"/>
                <a:gd name="T39" fmla="*/ 32 h 344"/>
                <a:gd name="T40" fmla="*/ 46 w 340"/>
                <a:gd name="T41" fmla="*/ 24 h 344"/>
                <a:gd name="T42" fmla="*/ 79 w 340"/>
                <a:gd name="T43" fmla="*/ 16 h 344"/>
                <a:gd name="T44" fmla="*/ 296 w 340"/>
                <a:gd name="T45" fmla="*/ 16 h 344"/>
                <a:gd name="T46" fmla="*/ 302 w 340"/>
                <a:gd name="T47" fmla="*/ 22 h 344"/>
                <a:gd name="T48" fmla="*/ 302 w 340"/>
                <a:gd name="T49" fmla="*/ 328 h 344"/>
                <a:gd name="T50" fmla="*/ 306 w 340"/>
                <a:gd name="T51" fmla="*/ 328 h 344"/>
                <a:gd name="T52" fmla="*/ 318 w 340"/>
                <a:gd name="T53" fmla="*/ 316 h 344"/>
                <a:gd name="T54" fmla="*/ 318 w 340"/>
                <a:gd name="T55" fmla="*/ 189 h 344"/>
                <a:gd name="T56" fmla="*/ 340 w 340"/>
                <a:gd name="T57" fmla="*/ 177 h 344"/>
                <a:gd name="T58" fmla="*/ 340 w 340"/>
                <a:gd name="T59" fmla="*/ 134 h 344"/>
                <a:gd name="T60" fmla="*/ 318 w 340"/>
                <a:gd name="T61" fmla="*/ 122 h 344"/>
                <a:gd name="T62" fmla="*/ 318 w 340"/>
                <a:gd name="T63" fmla="*/ 103 h 344"/>
                <a:gd name="T64" fmla="*/ 340 w 340"/>
                <a:gd name="T65" fmla="*/ 91 h 344"/>
                <a:gd name="T66" fmla="*/ 174 w 340"/>
                <a:gd name="T67" fmla="*/ 90 h 344"/>
                <a:gd name="T68" fmla="*/ 194 w 340"/>
                <a:gd name="T69" fmla="*/ 93 h 344"/>
                <a:gd name="T70" fmla="*/ 204 w 340"/>
                <a:gd name="T71" fmla="*/ 96 h 344"/>
                <a:gd name="T72" fmla="*/ 205 w 340"/>
                <a:gd name="T73" fmla="*/ 99 h 344"/>
                <a:gd name="T74" fmla="*/ 190 w 340"/>
                <a:gd name="T75" fmla="*/ 149 h 344"/>
                <a:gd name="T76" fmla="*/ 188 w 340"/>
                <a:gd name="T77" fmla="*/ 150 h 344"/>
                <a:gd name="T78" fmla="*/ 178 w 340"/>
                <a:gd name="T79" fmla="*/ 147 h 344"/>
                <a:gd name="T80" fmla="*/ 170 w 340"/>
                <a:gd name="T81" fmla="*/ 146 h 344"/>
                <a:gd name="T82" fmla="*/ 153 w 340"/>
                <a:gd name="T83" fmla="*/ 187 h 344"/>
                <a:gd name="T84" fmla="*/ 170 w 340"/>
                <a:gd name="T85" fmla="*/ 228 h 344"/>
                <a:gd name="T86" fmla="*/ 178 w 340"/>
                <a:gd name="T87" fmla="*/ 227 h 344"/>
                <a:gd name="T88" fmla="*/ 188 w 340"/>
                <a:gd name="T89" fmla="*/ 224 h 344"/>
                <a:gd name="T90" fmla="*/ 190 w 340"/>
                <a:gd name="T91" fmla="*/ 225 h 344"/>
                <a:gd name="T92" fmla="*/ 205 w 340"/>
                <a:gd name="T93" fmla="*/ 275 h 344"/>
                <a:gd name="T94" fmla="*/ 204 w 340"/>
                <a:gd name="T95" fmla="*/ 278 h 344"/>
                <a:gd name="T96" fmla="*/ 194 w 340"/>
                <a:gd name="T97" fmla="*/ 281 h 344"/>
                <a:gd name="T98" fmla="*/ 174 w 340"/>
                <a:gd name="T99" fmla="*/ 284 h 344"/>
                <a:gd name="T100" fmla="*/ 121 w 340"/>
                <a:gd name="T101" fmla="*/ 187 h 344"/>
                <a:gd name="T102" fmla="*/ 174 w 340"/>
                <a:gd name="T103" fmla="*/ 90 h 344"/>
                <a:gd name="T104" fmla="*/ 28 w 340"/>
                <a:gd name="T105" fmla="*/ 277 h 344"/>
                <a:gd name="T106" fmla="*/ 12 w 340"/>
                <a:gd name="T107" fmla="*/ 265 h 344"/>
                <a:gd name="T108" fmla="*/ 28 w 340"/>
                <a:gd name="T109" fmla="*/ 253 h 344"/>
                <a:gd name="T110" fmla="*/ 45 w 340"/>
                <a:gd name="T111" fmla="*/ 265 h 344"/>
                <a:gd name="T112" fmla="*/ 28 w 340"/>
                <a:gd name="T113" fmla="*/ 277 h 344"/>
                <a:gd name="T114" fmla="*/ 28 w 340"/>
                <a:gd name="T115" fmla="*/ 97 h 344"/>
                <a:gd name="T116" fmla="*/ 12 w 340"/>
                <a:gd name="T117" fmla="*/ 85 h 344"/>
                <a:gd name="T118" fmla="*/ 28 w 340"/>
                <a:gd name="T119" fmla="*/ 74 h 344"/>
                <a:gd name="T120" fmla="*/ 45 w 340"/>
                <a:gd name="T121" fmla="*/ 85 h 344"/>
                <a:gd name="T122" fmla="*/ 28 w 340"/>
                <a:gd name="T123" fmla="*/ 9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0" h="344">
                  <a:moveTo>
                    <a:pt x="340" y="91"/>
                  </a:moveTo>
                  <a:cubicBezTo>
                    <a:pt x="340" y="49"/>
                    <a:pt x="340" y="49"/>
                    <a:pt x="340" y="49"/>
                  </a:cubicBezTo>
                  <a:cubicBezTo>
                    <a:pt x="318" y="37"/>
                    <a:pt x="318" y="37"/>
                    <a:pt x="318" y="37"/>
                  </a:cubicBezTo>
                  <a:cubicBezTo>
                    <a:pt x="318" y="12"/>
                    <a:pt x="318" y="12"/>
                    <a:pt x="318" y="12"/>
                  </a:cubicBezTo>
                  <a:cubicBezTo>
                    <a:pt x="318" y="5"/>
                    <a:pt x="312" y="0"/>
                    <a:pt x="306" y="0"/>
                  </a:cubicBezTo>
                  <a:cubicBezTo>
                    <a:pt x="79" y="0"/>
                    <a:pt x="79" y="0"/>
                    <a:pt x="79" y="0"/>
                  </a:cubicBezTo>
                  <a:cubicBezTo>
                    <a:pt x="51" y="0"/>
                    <a:pt x="28" y="11"/>
                    <a:pt x="28" y="24"/>
                  </a:cubicBezTo>
                  <a:cubicBezTo>
                    <a:pt x="28" y="55"/>
                    <a:pt x="28" y="55"/>
                    <a:pt x="28" y="55"/>
                  </a:cubicBezTo>
                  <a:cubicBezTo>
                    <a:pt x="12" y="57"/>
                    <a:pt x="0" y="70"/>
                    <a:pt x="0" y="85"/>
                  </a:cubicBezTo>
                  <a:cubicBezTo>
                    <a:pt x="0" y="101"/>
                    <a:pt x="12" y="113"/>
                    <a:pt x="28" y="115"/>
                  </a:cubicBezTo>
                  <a:cubicBezTo>
                    <a:pt x="28" y="235"/>
                    <a:pt x="28" y="235"/>
                    <a:pt x="28" y="235"/>
                  </a:cubicBezTo>
                  <a:cubicBezTo>
                    <a:pt x="12" y="237"/>
                    <a:pt x="0" y="250"/>
                    <a:pt x="0" y="265"/>
                  </a:cubicBezTo>
                  <a:cubicBezTo>
                    <a:pt x="0" y="280"/>
                    <a:pt x="12" y="293"/>
                    <a:pt x="28" y="295"/>
                  </a:cubicBezTo>
                  <a:cubicBezTo>
                    <a:pt x="28" y="320"/>
                    <a:pt x="28" y="320"/>
                    <a:pt x="28" y="320"/>
                  </a:cubicBezTo>
                  <a:cubicBezTo>
                    <a:pt x="28" y="334"/>
                    <a:pt x="51" y="344"/>
                    <a:pt x="79" y="344"/>
                  </a:cubicBezTo>
                  <a:cubicBezTo>
                    <a:pt x="274" y="344"/>
                    <a:pt x="274" y="344"/>
                    <a:pt x="274" y="344"/>
                  </a:cubicBezTo>
                  <a:cubicBezTo>
                    <a:pt x="280" y="344"/>
                    <a:pt x="286" y="339"/>
                    <a:pt x="286" y="332"/>
                  </a:cubicBezTo>
                  <a:cubicBezTo>
                    <a:pt x="286" y="38"/>
                    <a:pt x="286" y="38"/>
                    <a:pt x="286" y="38"/>
                  </a:cubicBezTo>
                  <a:cubicBezTo>
                    <a:pt x="286" y="35"/>
                    <a:pt x="283" y="32"/>
                    <a:pt x="280" y="32"/>
                  </a:cubicBezTo>
                  <a:cubicBezTo>
                    <a:pt x="79" y="32"/>
                    <a:pt x="79" y="32"/>
                    <a:pt x="79" y="32"/>
                  </a:cubicBezTo>
                  <a:cubicBezTo>
                    <a:pt x="61" y="32"/>
                    <a:pt x="50" y="27"/>
                    <a:pt x="46" y="24"/>
                  </a:cubicBezTo>
                  <a:cubicBezTo>
                    <a:pt x="50" y="21"/>
                    <a:pt x="61" y="16"/>
                    <a:pt x="79" y="16"/>
                  </a:cubicBezTo>
                  <a:cubicBezTo>
                    <a:pt x="296" y="16"/>
                    <a:pt x="296" y="16"/>
                    <a:pt x="296" y="16"/>
                  </a:cubicBezTo>
                  <a:cubicBezTo>
                    <a:pt x="299" y="16"/>
                    <a:pt x="302" y="19"/>
                    <a:pt x="302" y="22"/>
                  </a:cubicBezTo>
                  <a:cubicBezTo>
                    <a:pt x="302" y="328"/>
                    <a:pt x="302" y="328"/>
                    <a:pt x="302" y="328"/>
                  </a:cubicBezTo>
                  <a:cubicBezTo>
                    <a:pt x="306" y="328"/>
                    <a:pt x="306" y="328"/>
                    <a:pt x="306" y="328"/>
                  </a:cubicBezTo>
                  <a:cubicBezTo>
                    <a:pt x="312" y="328"/>
                    <a:pt x="318" y="323"/>
                    <a:pt x="318" y="316"/>
                  </a:cubicBezTo>
                  <a:cubicBezTo>
                    <a:pt x="318" y="189"/>
                    <a:pt x="318" y="189"/>
                    <a:pt x="318" y="189"/>
                  </a:cubicBezTo>
                  <a:cubicBezTo>
                    <a:pt x="340" y="177"/>
                    <a:pt x="340" y="177"/>
                    <a:pt x="340" y="177"/>
                  </a:cubicBezTo>
                  <a:cubicBezTo>
                    <a:pt x="340" y="134"/>
                    <a:pt x="340" y="134"/>
                    <a:pt x="340" y="134"/>
                  </a:cubicBezTo>
                  <a:cubicBezTo>
                    <a:pt x="318" y="122"/>
                    <a:pt x="318" y="122"/>
                    <a:pt x="318" y="122"/>
                  </a:cubicBezTo>
                  <a:cubicBezTo>
                    <a:pt x="318" y="103"/>
                    <a:pt x="318" y="103"/>
                    <a:pt x="318" y="103"/>
                  </a:cubicBezTo>
                  <a:lnTo>
                    <a:pt x="340" y="91"/>
                  </a:lnTo>
                  <a:close/>
                  <a:moveTo>
                    <a:pt x="174" y="90"/>
                  </a:moveTo>
                  <a:cubicBezTo>
                    <a:pt x="181" y="90"/>
                    <a:pt x="187" y="91"/>
                    <a:pt x="194" y="93"/>
                  </a:cubicBezTo>
                  <a:cubicBezTo>
                    <a:pt x="204" y="96"/>
                    <a:pt x="204" y="96"/>
                    <a:pt x="204" y="96"/>
                  </a:cubicBezTo>
                  <a:cubicBezTo>
                    <a:pt x="205" y="97"/>
                    <a:pt x="206" y="98"/>
                    <a:pt x="205" y="99"/>
                  </a:cubicBezTo>
                  <a:cubicBezTo>
                    <a:pt x="190" y="149"/>
                    <a:pt x="190" y="149"/>
                    <a:pt x="190" y="149"/>
                  </a:cubicBezTo>
                  <a:cubicBezTo>
                    <a:pt x="190" y="150"/>
                    <a:pt x="189" y="151"/>
                    <a:pt x="188" y="150"/>
                  </a:cubicBezTo>
                  <a:cubicBezTo>
                    <a:pt x="178" y="147"/>
                    <a:pt x="178" y="147"/>
                    <a:pt x="178" y="147"/>
                  </a:cubicBezTo>
                  <a:cubicBezTo>
                    <a:pt x="175" y="147"/>
                    <a:pt x="172" y="146"/>
                    <a:pt x="170" y="146"/>
                  </a:cubicBezTo>
                  <a:cubicBezTo>
                    <a:pt x="158" y="146"/>
                    <a:pt x="153" y="156"/>
                    <a:pt x="153" y="187"/>
                  </a:cubicBezTo>
                  <a:cubicBezTo>
                    <a:pt x="153" y="218"/>
                    <a:pt x="158" y="228"/>
                    <a:pt x="170" y="228"/>
                  </a:cubicBezTo>
                  <a:cubicBezTo>
                    <a:pt x="172" y="228"/>
                    <a:pt x="175" y="227"/>
                    <a:pt x="178" y="227"/>
                  </a:cubicBezTo>
                  <a:cubicBezTo>
                    <a:pt x="188" y="224"/>
                    <a:pt x="188" y="224"/>
                    <a:pt x="188" y="224"/>
                  </a:cubicBezTo>
                  <a:cubicBezTo>
                    <a:pt x="189" y="223"/>
                    <a:pt x="190" y="224"/>
                    <a:pt x="190" y="225"/>
                  </a:cubicBezTo>
                  <a:cubicBezTo>
                    <a:pt x="205" y="275"/>
                    <a:pt x="205" y="275"/>
                    <a:pt x="205" y="275"/>
                  </a:cubicBezTo>
                  <a:cubicBezTo>
                    <a:pt x="206" y="276"/>
                    <a:pt x="205" y="277"/>
                    <a:pt x="204" y="278"/>
                  </a:cubicBezTo>
                  <a:cubicBezTo>
                    <a:pt x="194" y="281"/>
                    <a:pt x="194" y="281"/>
                    <a:pt x="194" y="281"/>
                  </a:cubicBezTo>
                  <a:cubicBezTo>
                    <a:pt x="187" y="283"/>
                    <a:pt x="181" y="284"/>
                    <a:pt x="174" y="284"/>
                  </a:cubicBezTo>
                  <a:cubicBezTo>
                    <a:pt x="144" y="284"/>
                    <a:pt x="121" y="258"/>
                    <a:pt x="121" y="187"/>
                  </a:cubicBezTo>
                  <a:cubicBezTo>
                    <a:pt x="121" y="116"/>
                    <a:pt x="144" y="90"/>
                    <a:pt x="174" y="90"/>
                  </a:cubicBezTo>
                  <a:close/>
                  <a:moveTo>
                    <a:pt x="28" y="277"/>
                  </a:moveTo>
                  <a:cubicBezTo>
                    <a:pt x="19" y="277"/>
                    <a:pt x="12" y="271"/>
                    <a:pt x="12" y="265"/>
                  </a:cubicBezTo>
                  <a:cubicBezTo>
                    <a:pt x="12" y="259"/>
                    <a:pt x="19" y="253"/>
                    <a:pt x="28" y="253"/>
                  </a:cubicBezTo>
                  <a:cubicBezTo>
                    <a:pt x="37" y="253"/>
                    <a:pt x="45" y="259"/>
                    <a:pt x="45" y="265"/>
                  </a:cubicBezTo>
                  <a:cubicBezTo>
                    <a:pt x="45" y="271"/>
                    <a:pt x="37" y="277"/>
                    <a:pt x="28" y="277"/>
                  </a:cubicBezTo>
                  <a:close/>
                  <a:moveTo>
                    <a:pt x="28" y="97"/>
                  </a:moveTo>
                  <a:cubicBezTo>
                    <a:pt x="19" y="97"/>
                    <a:pt x="12" y="92"/>
                    <a:pt x="12" y="85"/>
                  </a:cubicBezTo>
                  <a:cubicBezTo>
                    <a:pt x="12" y="79"/>
                    <a:pt x="19" y="74"/>
                    <a:pt x="28" y="74"/>
                  </a:cubicBezTo>
                  <a:cubicBezTo>
                    <a:pt x="37" y="74"/>
                    <a:pt x="45" y="79"/>
                    <a:pt x="45" y="85"/>
                  </a:cubicBezTo>
                  <a:cubicBezTo>
                    <a:pt x="45" y="92"/>
                    <a:pt x="37" y="97"/>
                    <a:pt x="28" y="9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ectangular Callout 2">
              <a:extLst>
                <a:ext uri="{FF2B5EF4-FFF2-40B4-BE49-F238E27FC236}">
                  <a16:creationId xmlns:a16="http://schemas.microsoft.com/office/drawing/2014/main" xmlns="" id="{976400B3-5979-E044-8EF9-8A0D43D6EDB7}"/>
                </a:ext>
              </a:extLst>
            </p:cNvPr>
            <p:cNvSpPr/>
            <p:nvPr/>
          </p:nvSpPr>
          <p:spPr>
            <a:xfrm>
              <a:off x="3016676" y="3006908"/>
              <a:ext cx="1539360" cy="1723787"/>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 Nikki Wolf,</a:t>
              </a:r>
              <a:b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based on unusual activity, we have locked your Credit Card. Is your call related to this? If so, please enter the onetime code sent to your phone.</a:t>
              </a:r>
            </a:p>
          </p:txBody>
        </p:sp>
        <p:sp>
          <p:nvSpPr>
            <p:cNvPr id="24" name="Oval Callout 5">
              <a:extLst>
                <a:ext uri="{FF2B5EF4-FFF2-40B4-BE49-F238E27FC236}">
                  <a16:creationId xmlns:a16="http://schemas.microsoft.com/office/drawing/2014/main" xmlns="" id="{BA9D7227-3166-064E-AA2D-78B63B438AD0}"/>
                </a:ext>
              </a:extLst>
            </p:cNvPr>
            <p:cNvSpPr/>
            <p:nvPr/>
          </p:nvSpPr>
          <p:spPr>
            <a:xfrm>
              <a:off x="683739" y="2853763"/>
              <a:ext cx="765382" cy="589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Incoming</a:t>
              </a:r>
              <a:b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customer call</a:t>
              </a:r>
            </a:p>
          </p:txBody>
        </p:sp>
        <p:cxnSp>
          <p:nvCxnSpPr>
            <p:cNvPr id="25" name="Straight Connector 24">
              <a:extLst>
                <a:ext uri="{FF2B5EF4-FFF2-40B4-BE49-F238E27FC236}">
                  <a16:creationId xmlns:a16="http://schemas.microsoft.com/office/drawing/2014/main" xmlns="" id="{9665D8A2-F9EF-C844-B6B9-F6E6F0DBC9C8}"/>
                </a:ext>
              </a:extLst>
            </p:cNvPr>
            <p:cNvCxnSpPr>
              <a:cxnSpLocks/>
            </p:cNvCxnSpPr>
            <p:nvPr/>
          </p:nvCxnSpPr>
          <p:spPr>
            <a:xfrm>
              <a:off x="8440393" y="2538888"/>
              <a:ext cx="358710" cy="7202"/>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11823889-9D06-B147-8D1F-13101C3E4CE7}"/>
                </a:ext>
              </a:extLst>
            </p:cNvPr>
            <p:cNvCxnSpPr>
              <a:cxnSpLocks/>
            </p:cNvCxnSpPr>
            <p:nvPr/>
          </p:nvCxnSpPr>
          <p:spPr>
            <a:xfrm flipV="1">
              <a:off x="6964794" y="2553380"/>
              <a:ext cx="919373"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C4E64AF7-73F1-2248-A870-A67230B0D9E7}"/>
                </a:ext>
              </a:extLst>
            </p:cNvPr>
            <p:cNvCxnSpPr>
              <a:cxnSpLocks/>
              <a:endCxn id="33" idx="2"/>
            </p:cNvCxnSpPr>
            <p:nvPr/>
          </p:nvCxnSpPr>
          <p:spPr>
            <a:xfrm>
              <a:off x="1381103" y="2542926"/>
              <a:ext cx="2104273" cy="10455"/>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51576F63-E14E-D64A-BFB0-030946E2186C}"/>
                </a:ext>
              </a:extLst>
            </p:cNvPr>
            <p:cNvCxnSpPr>
              <a:cxnSpLocks/>
            </p:cNvCxnSpPr>
            <p:nvPr/>
          </p:nvCxnSpPr>
          <p:spPr>
            <a:xfrm flipV="1">
              <a:off x="5483388" y="2553380"/>
              <a:ext cx="940906"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ADE95AC0-3399-C841-A53C-E8F6E101ED8F}"/>
                </a:ext>
              </a:extLst>
            </p:cNvPr>
            <p:cNvCxnSpPr>
              <a:cxnSpLocks/>
            </p:cNvCxnSpPr>
            <p:nvPr/>
          </p:nvCxnSpPr>
          <p:spPr>
            <a:xfrm>
              <a:off x="4038211" y="2546090"/>
              <a:ext cx="892053" cy="0"/>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3193E687-CFAF-034E-B862-D290E9FCA5DF}"/>
                </a:ext>
              </a:extLst>
            </p:cNvPr>
            <p:cNvCxnSpPr>
              <a:cxnSpLocks/>
            </p:cNvCxnSpPr>
            <p:nvPr/>
          </p:nvCxnSpPr>
          <p:spPr>
            <a:xfrm flipV="1">
              <a:off x="560682" y="2543358"/>
              <a:ext cx="235767" cy="1277"/>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xmlns="" id="{D24D7470-83A2-604B-A572-5C8874A09EC8}"/>
                </a:ext>
              </a:extLst>
            </p:cNvPr>
            <p:cNvSpPr/>
            <p:nvPr/>
          </p:nvSpPr>
          <p:spPr>
            <a:xfrm>
              <a:off x="2514940" y="2454253"/>
              <a:ext cx="189587" cy="1895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Oval 31">
              <a:extLst>
                <a:ext uri="{FF2B5EF4-FFF2-40B4-BE49-F238E27FC236}">
                  <a16:creationId xmlns:a16="http://schemas.microsoft.com/office/drawing/2014/main" xmlns="" id="{7D31B075-72A1-7E40-92DE-ECC4EE560B05}"/>
                </a:ext>
              </a:extLst>
            </p:cNvPr>
            <p:cNvSpPr/>
            <p:nvPr/>
          </p:nvSpPr>
          <p:spPr>
            <a:xfrm>
              <a:off x="1672074" y="2466269"/>
              <a:ext cx="189587" cy="1895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Oval 32">
              <a:extLst>
                <a:ext uri="{FF2B5EF4-FFF2-40B4-BE49-F238E27FC236}">
                  <a16:creationId xmlns:a16="http://schemas.microsoft.com/office/drawing/2014/main" xmlns="" id="{2CE18BFD-9249-D544-AC13-511D35BA9D3E}"/>
                </a:ext>
              </a:extLst>
            </p:cNvPr>
            <p:cNvSpPr/>
            <p:nvPr/>
          </p:nvSpPr>
          <p:spPr>
            <a:xfrm>
              <a:off x="3485376" y="2276963"/>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4" name="Group 33">
              <a:extLst>
                <a:ext uri="{FF2B5EF4-FFF2-40B4-BE49-F238E27FC236}">
                  <a16:creationId xmlns:a16="http://schemas.microsoft.com/office/drawing/2014/main" xmlns="" id="{8AA53970-4887-EB4B-AAB4-66C78294F78A}"/>
                </a:ext>
              </a:extLst>
            </p:cNvPr>
            <p:cNvGrpSpPr/>
            <p:nvPr/>
          </p:nvGrpSpPr>
          <p:grpSpPr>
            <a:xfrm rot="5400000">
              <a:off x="3586842" y="2389979"/>
              <a:ext cx="345821" cy="307733"/>
              <a:chOff x="5462588" y="2865438"/>
              <a:chExt cx="1268412" cy="1128712"/>
            </a:xfrm>
            <a:noFill/>
          </p:grpSpPr>
          <p:sp>
            <p:nvSpPr>
              <p:cNvPr id="35" name="Freeform 23">
                <a:extLst>
                  <a:ext uri="{FF2B5EF4-FFF2-40B4-BE49-F238E27FC236}">
                    <a16:creationId xmlns:a16="http://schemas.microsoft.com/office/drawing/2014/main" xmlns="" id="{9D1FFD5A-4DD9-DF46-9B79-192FA819BDF3}"/>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Freeform 24">
                <a:extLst>
                  <a:ext uri="{FF2B5EF4-FFF2-40B4-BE49-F238E27FC236}">
                    <a16:creationId xmlns:a16="http://schemas.microsoft.com/office/drawing/2014/main" xmlns="" id="{DD2E5321-BE00-3C41-BEFE-9F3D81DEC883}"/>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reeform 25">
                <a:extLst>
                  <a:ext uri="{FF2B5EF4-FFF2-40B4-BE49-F238E27FC236}">
                    <a16:creationId xmlns:a16="http://schemas.microsoft.com/office/drawing/2014/main" xmlns="" id="{0CA49723-0C6C-E346-8BD3-6917A001CB0B}"/>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Oval 26">
                <a:extLst>
                  <a:ext uri="{FF2B5EF4-FFF2-40B4-BE49-F238E27FC236}">
                    <a16:creationId xmlns:a16="http://schemas.microsoft.com/office/drawing/2014/main" xmlns="" id="{8CB6AF02-6962-FD4F-A46D-26B8FA43B498}"/>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Freeform 5">
              <a:extLst>
                <a:ext uri="{FF2B5EF4-FFF2-40B4-BE49-F238E27FC236}">
                  <a16:creationId xmlns:a16="http://schemas.microsoft.com/office/drawing/2014/main" xmlns="" id="{A1E3F1DC-1BE5-F44C-A2B5-D0EC619FC306}"/>
                </a:ext>
              </a:extLst>
            </p:cNvPr>
            <p:cNvSpPr>
              <a:spLocks noEditPoints="1"/>
            </p:cNvSpPr>
            <p:nvPr/>
          </p:nvSpPr>
          <p:spPr bwMode="auto">
            <a:xfrm>
              <a:off x="7958830" y="2324077"/>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xmlns="" id="{3C2AB5B9-D14A-B64A-880B-741F836F0ACF}"/>
                </a:ext>
              </a:extLst>
            </p:cNvPr>
            <p:cNvGrpSpPr/>
            <p:nvPr/>
          </p:nvGrpSpPr>
          <p:grpSpPr>
            <a:xfrm>
              <a:off x="8686063" y="2381396"/>
              <a:ext cx="374078" cy="343675"/>
              <a:chOff x="8496237" y="2339976"/>
              <a:chExt cx="2441575" cy="2243138"/>
            </a:xfrm>
          </p:grpSpPr>
          <p:sp>
            <p:nvSpPr>
              <p:cNvPr id="41" name="Freeform 5">
                <a:extLst>
                  <a:ext uri="{FF2B5EF4-FFF2-40B4-BE49-F238E27FC236}">
                    <a16:creationId xmlns:a16="http://schemas.microsoft.com/office/drawing/2014/main" xmlns="" id="{D5A27885-B027-A743-8BE3-078AE0D74418}"/>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reeform 6">
                <a:extLst>
                  <a:ext uri="{FF2B5EF4-FFF2-40B4-BE49-F238E27FC236}">
                    <a16:creationId xmlns:a16="http://schemas.microsoft.com/office/drawing/2014/main" xmlns="" id="{649AB793-F51E-0046-842D-67E4E4D0C63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3" name="Group 42">
              <a:extLst>
                <a:ext uri="{FF2B5EF4-FFF2-40B4-BE49-F238E27FC236}">
                  <a16:creationId xmlns:a16="http://schemas.microsoft.com/office/drawing/2014/main" xmlns="" id="{D01DE1E8-BDA0-8A43-9C33-F1D017D068EC}"/>
                </a:ext>
              </a:extLst>
            </p:cNvPr>
            <p:cNvGrpSpPr/>
            <p:nvPr/>
          </p:nvGrpSpPr>
          <p:grpSpPr>
            <a:xfrm>
              <a:off x="244565" y="2381395"/>
              <a:ext cx="374078" cy="343675"/>
              <a:chOff x="8496237" y="2339976"/>
              <a:chExt cx="2441575" cy="2243138"/>
            </a:xfrm>
          </p:grpSpPr>
          <p:sp>
            <p:nvSpPr>
              <p:cNvPr id="44" name="Freeform 5">
                <a:extLst>
                  <a:ext uri="{FF2B5EF4-FFF2-40B4-BE49-F238E27FC236}">
                    <a16:creationId xmlns:a16="http://schemas.microsoft.com/office/drawing/2014/main" xmlns="" id="{E91CA680-44C5-DD4F-935B-A03661388EA0}"/>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reeform 6">
                <a:extLst>
                  <a:ext uri="{FF2B5EF4-FFF2-40B4-BE49-F238E27FC236}">
                    <a16:creationId xmlns:a16="http://schemas.microsoft.com/office/drawing/2014/main" xmlns="" id="{6E6D54B8-7036-714D-92DD-DECB60D61D5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6" name="Oval 45">
              <a:extLst>
                <a:ext uri="{FF2B5EF4-FFF2-40B4-BE49-F238E27FC236}">
                  <a16:creationId xmlns:a16="http://schemas.microsoft.com/office/drawing/2014/main" xmlns="" id="{08D7F5DA-9F02-D54B-887B-8428433E30E7}"/>
                </a:ext>
              </a:extLst>
            </p:cNvPr>
            <p:cNvSpPr/>
            <p:nvPr/>
          </p:nvSpPr>
          <p:spPr bwMode="auto">
            <a:xfrm>
              <a:off x="796449" y="2289679"/>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reeform 5">
              <a:extLst>
                <a:ext uri="{FF2B5EF4-FFF2-40B4-BE49-F238E27FC236}">
                  <a16:creationId xmlns:a16="http://schemas.microsoft.com/office/drawing/2014/main" xmlns="" id="{E700B470-5D57-BC4F-8D23-F574CA2DED7B}"/>
                </a:ext>
              </a:extLst>
            </p:cNvPr>
            <p:cNvSpPr>
              <a:spLocks noEditPoints="1"/>
            </p:cNvSpPr>
            <p:nvPr/>
          </p:nvSpPr>
          <p:spPr bwMode="auto">
            <a:xfrm>
              <a:off x="877372" y="2352430"/>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8" name="Straight Connector 47">
              <a:extLst>
                <a:ext uri="{FF2B5EF4-FFF2-40B4-BE49-F238E27FC236}">
                  <a16:creationId xmlns:a16="http://schemas.microsoft.com/office/drawing/2014/main" xmlns="" id="{190BA151-DBCD-3945-A42C-918671D76EEE}"/>
                </a:ext>
              </a:extLst>
            </p:cNvPr>
            <p:cNvCxnSpPr>
              <a:cxnSpLocks/>
            </p:cNvCxnSpPr>
            <p:nvPr/>
          </p:nvCxnSpPr>
          <p:spPr>
            <a:xfrm>
              <a:off x="5202467" y="2819682"/>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xmlns="" id="{4352E540-12AF-7B48-849C-4E09018D7B74}"/>
                </a:ext>
              </a:extLst>
            </p:cNvPr>
            <p:cNvCxnSpPr>
              <a:cxnSpLocks/>
            </p:cNvCxnSpPr>
            <p:nvPr/>
          </p:nvCxnSpPr>
          <p:spPr>
            <a:xfrm>
              <a:off x="8155191" y="2809963"/>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0" name="Title 3">
              <a:extLst>
                <a:ext uri="{FF2B5EF4-FFF2-40B4-BE49-F238E27FC236}">
                  <a16:creationId xmlns:a16="http://schemas.microsoft.com/office/drawing/2014/main" xmlns="" id="{4147103F-3326-7E4F-99CA-EB1E2AE334C6}"/>
                </a:ext>
              </a:extLst>
            </p:cNvPr>
            <p:cNvSpPr txBox="1">
              <a:spLocks/>
            </p:cNvSpPr>
            <p:nvPr/>
          </p:nvSpPr>
          <p:spPr>
            <a:xfrm>
              <a:off x="5282966" y="4794314"/>
              <a:ext cx="2842976" cy="816141"/>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NATURAL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Connect integrates with Amazon Lex to give the apply speech recognition and natural language understanding technology that powers Alexa to customer interactions </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itle 3">
              <a:extLst>
                <a:ext uri="{FF2B5EF4-FFF2-40B4-BE49-F238E27FC236}">
                  <a16:creationId xmlns:a16="http://schemas.microsoft.com/office/drawing/2014/main" xmlns="" id="{D709487D-3C9F-2D4D-8C01-BC717E749D22}"/>
                </a:ext>
              </a:extLst>
            </p:cNvPr>
            <p:cNvSpPr txBox="1">
              <a:spLocks/>
            </p:cNvSpPr>
            <p:nvPr/>
          </p:nvSpPr>
          <p:spPr>
            <a:xfrm>
              <a:off x="262369" y="4798944"/>
              <a:ext cx="2242740" cy="945869"/>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DYNAMIC</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Connect answers customer questions before they are asked</a:t>
              </a:r>
            </a:p>
            <a:p>
              <a:pPr algn="ctr"/>
              <a:endParaRPr lang="en-US" sz="15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Title 3">
              <a:extLst>
                <a:ext uri="{FF2B5EF4-FFF2-40B4-BE49-F238E27FC236}">
                  <a16:creationId xmlns:a16="http://schemas.microsoft.com/office/drawing/2014/main" xmlns="" id="{8D05BBD6-70BD-4E4D-9CA9-8289EBC2DAE2}"/>
                </a:ext>
              </a:extLst>
            </p:cNvPr>
            <p:cNvSpPr txBox="1">
              <a:spLocks/>
            </p:cNvSpPr>
            <p:nvPr/>
          </p:nvSpPr>
          <p:spPr>
            <a:xfrm>
              <a:off x="2787491" y="4840766"/>
              <a:ext cx="2081130" cy="822538"/>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PERSONAL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Contact flows adapt on a per customer basis</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Oval 52">
              <a:extLst>
                <a:ext uri="{FF2B5EF4-FFF2-40B4-BE49-F238E27FC236}">
                  <a16:creationId xmlns:a16="http://schemas.microsoft.com/office/drawing/2014/main" xmlns="" id="{F44D0190-472B-9543-8B04-B26DBF800D44}"/>
                </a:ext>
              </a:extLst>
            </p:cNvPr>
            <p:cNvSpPr/>
            <p:nvPr/>
          </p:nvSpPr>
          <p:spPr bwMode="auto">
            <a:xfrm>
              <a:off x="4919877" y="2253750"/>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5">
              <a:extLst>
                <a:ext uri="{FF2B5EF4-FFF2-40B4-BE49-F238E27FC236}">
                  <a16:creationId xmlns:a16="http://schemas.microsoft.com/office/drawing/2014/main" xmlns="" id="{3ECA6CCB-CFA1-4345-830C-FCE09BBE3963}"/>
                </a:ext>
              </a:extLst>
            </p:cNvPr>
            <p:cNvSpPr>
              <a:spLocks noEditPoints="1"/>
            </p:cNvSpPr>
            <p:nvPr/>
          </p:nvSpPr>
          <p:spPr bwMode="auto">
            <a:xfrm>
              <a:off x="5000800" y="2316501"/>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5" name="Group 54">
              <a:extLst>
                <a:ext uri="{FF2B5EF4-FFF2-40B4-BE49-F238E27FC236}">
                  <a16:creationId xmlns:a16="http://schemas.microsoft.com/office/drawing/2014/main" xmlns="" id="{D728CD5A-4358-BA43-995A-59DCEAB31E11}"/>
                </a:ext>
              </a:extLst>
            </p:cNvPr>
            <p:cNvGrpSpPr/>
            <p:nvPr/>
          </p:nvGrpSpPr>
          <p:grpSpPr>
            <a:xfrm rot="5400000">
              <a:off x="6518072" y="2385022"/>
              <a:ext cx="345821" cy="307733"/>
              <a:chOff x="5462588" y="2865438"/>
              <a:chExt cx="1268412" cy="1128712"/>
            </a:xfrm>
            <a:noFill/>
          </p:grpSpPr>
          <p:sp>
            <p:nvSpPr>
              <p:cNvPr id="56" name="Freeform 23">
                <a:extLst>
                  <a:ext uri="{FF2B5EF4-FFF2-40B4-BE49-F238E27FC236}">
                    <a16:creationId xmlns:a16="http://schemas.microsoft.com/office/drawing/2014/main" xmlns="" id="{1FA80ACB-065E-6E4E-AAB4-16B483CC5DD5}"/>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reeform 24">
                <a:extLst>
                  <a:ext uri="{FF2B5EF4-FFF2-40B4-BE49-F238E27FC236}">
                    <a16:creationId xmlns:a16="http://schemas.microsoft.com/office/drawing/2014/main" xmlns="" id="{BC4A484E-CA7E-3941-9948-D33B586EA0C4}"/>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25">
                <a:extLst>
                  <a:ext uri="{FF2B5EF4-FFF2-40B4-BE49-F238E27FC236}">
                    <a16:creationId xmlns:a16="http://schemas.microsoft.com/office/drawing/2014/main" xmlns="" id="{F5C751E5-4C11-B249-BFB9-C8C8E4A1C4D5}"/>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26">
                <a:extLst>
                  <a:ext uri="{FF2B5EF4-FFF2-40B4-BE49-F238E27FC236}">
                    <a16:creationId xmlns:a16="http://schemas.microsoft.com/office/drawing/2014/main" xmlns="" id="{A16080B1-C6D4-F840-A707-A99F0FDEC7A0}"/>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0" name="Oval 59">
              <a:extLst>
                <a:ext uri="{FF2B5EF4-FFF2-40B4-BE49-F238E27FC236}">
                  <a16:creationId xmlns:a16="http://schemas.microsoft.com/office/drawing/2014/main" xmlns="" id="{63614F74-B730-994C-99EE-952A160C5531}"/>
                </a:ext>
              </a:extLst>
            </p:cNvPr>
            <p:cNvSpPr/>
            <p:nvPr/>
          </p:nvSpPr>
          <p:spPr>
            <a:xfrm>
              <a:off x="6409257" y="2253159"/>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a16="http://schemas.microsoft.com/office/drawing/2014/main" xmlns="" id="{E14DDC10-E1F8-BF40-BADB-FDE8A30EE33C}"/>
                </a:ext>
              </a:extLst>
            </p:cNvPr>
            <p:cNvSpPr/>
            <p:nvPr/>
          </p:nvSpPr>
          <p:spPr bwMode="auto">
            <a:xfrm>
              <a:off x="7887269" y="2269528"/>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4094293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t>
            </a:r>
            <a:r>
              <a:rPr lang="en-US" dirty="0" smtClean="0"/>
              <a:t>Insurance Apps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Manulife Move</a:t>
            </a:r>
          </a:p>
          <a:p>
            <a:pPr marL="457200" indent="-457200">
              <a:buFont typeface="Arial" panose="020B0604020202020204" pitchFamily="34" charset="0"/>
              <a:buChar char="•"/>
            </a:pPr>
            <a:r>
              <a:rPr lang="en-US" sz="2000" dirty="0" smtClean="0"/>
              <a:t>AXA </a:t>
            </a:r>
            <a:r>
              <a:rPr lang="en-US" sz="2000" dirty="0" err="1" smtClean="0"/>
              <a:t>Xtra</a:t>
            </a:r>
            <a:endParaRPr lang="en-US" sz="2000" dirty="0" smtClean="0"/>
          </a:p>
          <a:p>
            <a:pPr marL="457200" indent="-457200">
              <a:buFont typeface="Arial" panose="020B0604020202020204" pitchFamily="34" charset="0"/>
              <a:buChar char="•"/>
            </a:pPr>
            <a:r>
              <a:rPr lang="en-US" sz="2000" dirty="0"/>
              <a:t>FWD </a:t>
            </a:r>
            <a:r>
              <a:rPr lang="en-US" sz="2000" dirty="0" err="1" smtClean="0"/>
              <a:t>Drivamatics</a:t>
            </a: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pic>
        <p:nvPicPr>
          <p:cNvPr id="2050" name="Picture 2" descr="manulifemov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986074"/>
            <a:ext cx="5976664" cy="3352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xa xtra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700808"/>
            <a:ext cx="4514392" cy="20126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wd drivamatics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258" y="2876278"/>
            <a:ext cx="2627784" cy="346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31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Personal Health</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Iridology: </a:t>
            </a:r>
            <a:r>
              <a:rPr lang="en-US" sz="1800" dirty="0" err="1" smtClean="0"/>
              <a:t>BiliScreen</a:t>
            </a:r>
            <a:r>
              <a:rPr lang="en-US" sz="1800" dirty="0" smtClean="0"/>
              <a:t> </a:t>
            </a:r>
            <a:r>
              <a:rPr lang="en-US" sz="1800" dirty="0"/>
              <a:t>uses a </a:t>
            </a:r>
            <a:r>
              <a:rPr lang="en-US" sz="1800" b="1" dirty="0">
                <a:solidFill>
                  <a:srgbClr val="0070C0"/>
                </a:solidFill>
              </a:rPr>
              <a:t>smartphone camera</a:t>
            </a:r>
            <a:r>
              <a:rPr lang="en-US" sz="1800" dirty="0"/>
              <a:t>, </a:t>
            </a:r>
            <a:r>
              <a:rPr lang="en-US" sz="1800" b="1" dirty="0">
                <a:solidFill>
                  <a:srgbClr val="0070C0"/>
                </a:solidFill>
              </a:rPr>
              <a:t>computer vision algorithms </a:t>
            </a:r>
            <a:r>
              <a:rPr lang="en-US" sz="1800" dirty="0"/>
              <a:t>and </a:t>
            </a:r>
            <a:r>
              <a:rPr lang="en-US" sz="1800" b="1" dirty="0">
                <a:solidFill>
                  <a:srgbClr val="0070C0"/>
                </a:solidFill>
              </a:rPr>
              <a:t>machine learning tools </a:t>
            </a:r>
            <a:r>
              <a:rPr lang="en-US" sz="1800" dirty="0"/>
              <a:t>to detect increased bilirubin levels in a person’s sclera, or the white part of the </a:t>
            </a:r>
            <a:r>
              <a:rPr lang="en-US" sz="1800" dirty="0" smtClean="0"/>
              <a:t>eye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600" dirty="0" smtClean="0">
                <a:hlinkClick r:id="rId2"/>
              </a:rPr>
              <a:t>https</a:t>
            </a:r>
            <a:r>
              <a:rPr lang="en-US" sz="1600" dirty="0">
                <a:hlinkClick r:id="rId2"/>
              </a:rPr>
              <a:t>://</a:t>
            </a:r>
            <a:r>
              <a:rPr lang="en-US" sz="1600" dirty="0" smtClean="0">
                <a:hlinkClick r:id="rId2"/>
              </a:rPr>
              <a:t>www.alliancehealth.org.nz/tech-talks/data-digital-ai-app/app-uses-smartphone-selfies-to-screen-for-pancreatic-cancer</a:t>
            </a:r>
            <a:endParaRPr lang="en-US" sz="1600" dirty="0" smtClean="0"/>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hlinkClick r:id="rId3"/>
              </a:rPr>
              <a:t>https://</a:t>
            </a:r>
            <a:r>
              <a:rPr lang="en-US" sz="1600" dirty="0" smtClean="0">
                <a:hlinkClick r:id="rId3"/>
              </a:rPr>
              <a:t>www.researchgate.net/publication/262876553_The_Smart_Device_for_Healthcare_Service_Iris_diagnosis_application</a:t>
            </a:r>
            <a:endParaRPr lang="en-US" sz="1600" dirty="0" smtClean="0"/>
          </a:p>
          <a:p>
            <a:pPr marL="457200" indent="-457200">
              <a:buFont typeface="Arial" panose="020B0604020202020204" pitchFamily="34" charset="0"/>
              <a:buChar char="•"/>
            </a:pPr>
            <a:endParaRPr lang="en-US" sz="1800" dirty="0" smtClean="0"/>
          </a:p>
          <a:p>
            <a:pPr marL="0" indent="0"/>
            <a:r>
              <a:rPr lang="en-US" sz="1800" dirty="0" smtClean="0"/>
              <a:t>	</a:t>
            </a:r>
            <a:r>
              <a:rPr lang="en-US" sz="1800" dirty="0" smtClean="0">
                <a:solidFill>
                  <a:srgbClr val="00B050"/>
                </a:solidFill>
              </a:rPr>
              <a:t>Idea: Food for Diet Analysis</a:t>
            </a:r>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pic>
        <p:nvPicPr>
          <p:cNvPr id="1028" name="Picture 4" descr="iridology smartphone app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268760"/>
            <a:ext cx="2486025" cy="487680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52922" y="5589240"/>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97741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Insurance</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Friendsurance</a:t>
            </a:r>
            <a:r>
              <a:rPr lang="en-US" sz="1600" dirty="0" smtClean="0"/>
              <a:t>: </a:t>
            </a:r>
            <a:r>
              <a:rPr lang="en-US" sz="1600" b="1" dirty="0"/>
              <a:t>P2P </a:t>
            </a:r>
            <a:r>
              <a:rPr lang="en-US" sz="1600" b="1" dirty="0" smtClean="0"/>
              <a:t>Insurance</a:t>
            </a:r>
            <a:r>
              <a:rPr lang="en-US" sz="1600" dirty="0" smtClean="0"/>
              <a:t>. </a:t>
            </a:r>
            <a:r>
              <a:rPr lang="en-US" sz="1600" dirty="0"/>
              <a:t>“If there are zero or just a few claims, the members of the group receive a share return from the cashback </a:t>
            </a:r>
            <a:r>
              <a:rPr lang="en-US" sz="1600" dirty="0" smtClean="0"/>
              <a:t>pool. Insurance </a:t>
            </a:r>
            <a:r>
              <a:rPr lang="en-US" sz="1600" dirty="0"/>
              <a:t>customers </a:t>
            </a:r>
            <a:r>
              <a:rPr lang="en-US" sz="1600" dirty="0" smtClean="0"/>
              <a:t>enjoy </a:t>
            </a:r>
            <a:r>
              <a:rPr lang="en-US" sz="1600" dirty="0"/>
              <a:t>full coverage and never pay more than they </a:t>
            </a:r>
            <a:r>
              <a:rPr lang="en-US" sz="1600" dirty="0" smtClean="0"/>
              <a:t>would.</a:t>
            </a: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pic>
        <p:nvPicPr>
          <p:cNvPr id="15362" name="Picture 2" descr="Friendsuran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t="3685" r="14601" b="8454"/>
          <a:stretch/>
        </p:blipFill>
        <p:spPr bwMode="auto">
          <a:xfrm>
            <a:off x="3635896" y="2636912"/>
            <a:ext cx="5044704"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iendsuranc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 y="2924944"/>
            <a:ext cx="3857625"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99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t>
            </a:r>
            <a:r>
              <a:rPr lang="en-US" dirty="0"/>
              <a:t>Machine Readable News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09728" indent="0">
              <a:buNone/>
            </a:pPr>
            <a:r>
              <a:rPr lang="en-US" sz="2400" b="1" u="sng" dirty="0" smtClean="0"/>
              <a:t>Thomson Reuters</a:t>
            </a:r>
            <a:endParaRPr lang="en-US" sz="2400" b="1" u="sng" dirty="0"/>
          </a:p>
          <a:p>
            <a:pPr>
              <a:buFont typeface="Arial" panose="020B0604020202020204" pitchFamily="34" charset="0"/>
              <a:buChar char="•"/>
            </a:pPr>
            <a:r>
              <a:rPr lang="en-US" sz="1800" dirty="0"/>
              <a:t>As markets become ever more automated, the window to profit from market events is small and shrinking. And with </a:t>
            </a:r>
            <a:r>
              <a:rPr lang="en-US" sz="1800" b="1" dirty="0">
                <a:solidFill>
                  <a:srgbClr val="0070C0"/>
                </a:solidFill>
              </a:rPr>
              <a:t>news driving market volatility</a:t>
            </a:r>
            <a:r>
              <a:rPr lang="en-US" sz="1800" dirty="0"/>
              <a:t>, getting news quickly to avoid losses is critical.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a:t>However news and events aren’t easy for machines to consume. The content is unstructured making it difficult to take action before the market moves and virtually impossible to extract a key number such as EPS at machine speed. For strategy research or regulatory analysis looking for correlations between news and market moves, finding historical structured news and linking it to price histories is burdensome.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Tree>
    <p:extLst>
      <p:ext uri="{BB962C8B-B14F-4D97-AF65-F5344CB8AC3E}">
        <p14:creationId xmlns:p14="http://schemas.microsoft.com/office/powerpoint/2010/main" val="22568899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AI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a:t>Sentiment Analysis</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pic>
        <p:nvPicPr>
          <p:cNvPr id="8" name="Picture 7"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209" t="20743" r="23958" b="22584"/>
          <a:stretch/>
        </p:blipFill>
        <p:spPr>
          <a:xfrm>
            <a:off x="999401" y="2147994"/>
            <a:ext cx="7056784" cy="4055018"/>
          </a:xfrm>
          <a:prstGeom prst="rect">
            <a:avLst/>
          </a:prstGeom>
        </p:spPr>
      </p:pic>
    </p:spTree>
    <p:extLst>
      <p:ext uri="{BB962C8B-B14F-4D97-AF65-F5344CB8AC3E}">
        <p14:creationId xmlns:p14="http://schemas.microsoft.com/office/powerpoint/2010/main" val="1472246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804546"/>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649231"/>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808438"/>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808438"/>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3120176"/>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3016404"/>
            <a:ext cx="1546503" cy="113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33123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Robo</a:t>
            </a:r>
            <a:r>
              <a:rPr lang="en-US" sz="2000" b="1" dirty="0" smtClean="0"/>
              <a:t>-Advisor (AI ETF</a:t>
            </a:r>
            <a:r>
              <a:rPr lang="en-US" sz="2000" dirty="0" smtClean="0"/>
              <a:t>) and leverage </a:t>
            </a:r>
            <a:r>
              <a:rPr lang="en-US" sz="2000" b="1" dirty="0" smtClean="0">
                <a:solidFill>
                  <a:srgbClr val="00B0F0"/>
                </a:solidFill>
              </a:rPr>
              <a:t>big &amp; alternative</a:t>
            </a:r>
            <a:r>
              <a:rPr lang="en-US" sz="2000" dirty="0" smtClean="0"/>
              <a:t> data source</a:t>
            </a:r>
          </a:p>
          <a:p>
            <a:pPr>
              <a:buFont typeface="Arial" panose="020B0604020202020204" pitchFamily="34" charset="0"/>
              <a:buChar char="•"/>
            </a:pPr>
            <a:endParaRPr lang="en-US" sz="2000" dirty="0" smtClean="0"/>
          </a:p>
          <a:p>
            <a:pPr lvl="1">
              <a:buFont typeface="Arial" panose="020B0604020202020204" pitchFamily="34" charset="0"/>
              <a:buChar char="•"/>
            </a:pPr>
            <a:r>
              <a:rPr lang="en-US" sz="1800" b="1" dirty="0" smtClean="0"/>
              <a:t>Text: </a:t>
            </a:r>
            <a:r>
              <a:rPr lang="en-US" sz="1800" dirty="0" smtClean="0"/>
              <a:t>Social Media, News </a:t>
            </a:r>
          </a:p>
          <a:p>
            <a:pPr lvl="1">
              <a:buFont typeface="Arial" panose="020B0604020202020204" pitchFamily="34" charset="0"/>
              <a:buChar char="•"/>
            </a:pPr>
            <a:endParaRPr lang="en-US" sz="1800" b="1" dirty="0" smtClean="0"/>
          </a:p>
          <a:p>
            <a:pPr lvl="1">
              <a:buFont typeface="Arial" panose="020B0604020202020204" pitchFamily="34" charset="0"/>
              <a:buChar char="•"/>
            </a:pPr>
            <a:r>
              <a:rPr lang="en-US" sz="1800" b="1" dirty="0" smtClean="0"/>
              <a:t>Images</a:t>
            </a:r>
            <a:r>
              <a:rPr lang="en-US" sz="1800" dirty="0"/>
              <a:t>: satellite image on oil </a:t>
            </a:r>
            <a:r>
              <a:rPr lang="en-US" sz="1800" dirty="0" smtClean="0"/>
              <a:t>fields</a:t>
            </a:r>
          </a:p>
          <a:p>
            <a:pPr>
              <a:buFont typeface="Arial" panose="020B0604020202020204" pitchFamily="34" charset="0"/>
              <a:buChar char="•"/>
            </a:pPr>
            <a:endParaRPr lang="en-US" sz="2000" dirty="0"/>
          </a:p>
          <a:p>
            <a:pPr lvl="1">
              <a:buFont typeface="Arial" panose="020B0604020202020204" pitchFamily="34" charset="0"/>
              <a:buChar char="•"/>
            </a:pPr>
            <a:r>
              <a:rPr lang="en-US" sz="1800" b="1" dirty="0" smtClean="0"/>
              <a:t>Videos</a:t>
            </a:r>
            <a:r>
              <a:rPr lang="en-US" sz="1800" dirty="0" smtClean="0"/>
              <a:t>: </a:t>
            </a:r>
            <a:r>
              <a:rPr lang="en-US" sz="1800" dirty="0"/>
              <a:t>road cameras of cars</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pic>
        <p:nvPicPr>
          <p:cNvPr id="2" name="Picture 1" descr="Top 15 Artificial Intelligence ETFs - Google Chrome"/>
          <p:cNvPicPr>
            <a:picLocks noChangeAspect="1"/>
          </p:cNvPicPr>
          <p:nvPr/>
        </p:nvPicPr>
        <p:blipFill rotWithShape="1">
          <a:blip r:embed="rId2">
            <a:extLst>
              <a:ext uri="{28A0092B-C50C-407E-A947-70E740481C1C}">
                <a14:useLocalDpi xmlns:a14="http://schemas.microsoft.com/office/drawing/2010/main" val="0"/>
              </a:ext>
            </a:extLst>
          </a:blip>
          <a:srcRect l="12059" t="21685" r="38334"/>
          <a:stretch/>
        </p:blipFill>
        <p:spPr>
          <a:xfrm>
            <a:off x="3707904" y="1559735"/>
            <a:ext cx="5112568" cy="4569171"/>
          </a:xfrm>
          <a:prstGeom prst="rect">
            <a:avLst/>
          </a:prstGeom>
        </p:spPr>
      </p:pic>
    </p:spTree>
    <p:extLst>
      <p:ext uri="{BB962C8B-B14F-4D97-AF65-F5344CB8AC3E}">
        <p14:creationId xmlns:p14="http://schemas.microsoft.com/office/powerpoint/2010/main" val="39040259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Social Trading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err="1" smtClean="0"/>
              <a:t>WinVestor</a:t>
            </a:r>
            <a:endParaRPr lang="en-US" sz="2000" b="1" u="sng" dirty="0" smtClean="0"/>
          </a:p>
          <a:p>
            <a:pPr>
              <a:buFont typeface="Arial" panose="020B0604020202020204" pitchFamily="34" charset="0"/>
              <a:buChar char="•"/>
            </a:pPr>
            <a:r>
              <a:rPr lang="en-US" sz="2000" dirty="0" smtClean="0"/>
              <a:t>Download from App or Play </a:t>
            </a:r>
            <a:r>
              <a:rPr lang="en-US" sz="2000" dirty="0"/>
              <a:t>Store</a:t>
            </a:r>
          </a:p>
          <a:p>
            <a:pPr>
              <a:buFont typeface="Arial" panose="020B0604020202020204" pitchFamily="34" charset="0"/>
              <a:buChar char="•"/>
            </a:pPr>
            <a:r>
              <a:rPr lang="en-US" sz="2000" dirty="0"/>
              <a:t>News Analytics</a:t>
            </a:r>
          </a:p>
          <a:p>
            <a:pPr>
              <a:buFont typeface="Arial" panose="020B0604020202020204" pitchFamily="34" charset="0"/>
              <a:buChar char="•"/>
            </a:pPr>
            <a:r>
              <a:rPr lang="en-US" sz="2000" dirty="0"/>
              <a:t>Market Data</a:t>
            </a:r>
          </a:p>
          <a:p>
            <a:pPr>
              <a:buFont typeface="Arial" panose="020B0604020202020204" pitchFamily="34" charset="0"/>
              <a:buChar char="•"/>
            </a:pPr>
            <a:r>
              <a:rPr lang="en-US" sz="2000" dirty="0"/>
              <a:t>Trading Games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pic>
        <p:nvPicPr>
          <p:cNvPr id="6" name="ymail_attachmentId8873" descr="eabee25f-de63-4422-a373-e3d4759abd3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075"/>
          <a:stretch/>
        </p:blipFill>
        <p:spPr bwMode="auto">
          <a:xfrm>
            <a:off x="1763688" y="3750543"/>
            <a:ext cx="2741576" cy="248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ymail_attachmentId8881" descr="7340962f-46bb-4f76-9d25-fbd9d0601a6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477"/>
          <a:stretch/>
        </p:blipFill>
        <p:spPr bwMode="auto">
          <a:xfrm>
            <a:off x="5292080" y="1604015"/>
            <a:ext cx="3240360" cy="46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399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Learn </a:t>
            </a:r>
            <a:r>
              <a:rPr lang="en-US" sz="2000" dirty="0"/>
              <a:t>user trading patterns </a:t>
            </a:r>
            <a:br>
              <a:rPr lang="en-US" sz="2000" dirty="0"/>
            </a:br>
            <a:r>
              <a:rPr lang="en-US" sz="2000" dirty="0"/>
              <a:t>and </a:t>
            </a:r>
            <a:r>
              <a:rPr lang="en-US" sz="2000" dirty="0" smtClean="0"/>
              <a:t>behaviors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Money-making users can get </a:t>
            </a:r>
            <a:br>
              <a:rPr lang="en-US" sz="2000" dirty="0"/>
            </a:br>
            <a:r>
              <a:rPr lang="en-US" sz="2000" dirty="0"/>
              <a:t>paid for </a:t>
            </a:r>
            <a:r>
              <a:rPr lang="en-US" sz="2000" b="1" dirty="0">
                <a:solidFill>
                  <a:srgbClr val="0070C0"/>
                </a:solidFill>
              </a:rPr>
              <a:t>viewing their profitable</a:t>
            </a:r>
            <a:br>
              <a:rPr lang="en-US" sz="2000" b="1" dirty="0">
                <a:solidFill>
                  <a:srgbClr val="0070C0"/>
                </a:solidFill>
              </a:rPr>
            </a:br>
            <a:r>
              <a:rPr lang="en-US" sz="2000" b="1" dirty="0">
                <a:solidFill>
                  <a:srgbClr val="0070C0"/>
                </a:solidFill>
              </a:rPr>
              <a:t>portfolios</a:t>
            </a:r>
            <a:r>
              <a:rPr lang="en-US" sz="2000" dirty="0"/>
              <a:t> and </a:t>
            </a:r>
            <a:r>
              <a:rPr lang="en-US" sz="2000" b="1" dirty="0">
                <a:solidFill>
                  <a:srgbClr val="0070C0"/>
                </a:solidFill>
              </a:rPr>
              <a:t>transaction </a:t>
            </a:r>
            <a:br>
              <a:rPr lang="en-US" sz="2000" b="1" dirty="0">
                <a:solidFill>
                  <a:srgbClr val="0070C0"/>
                </a:solidFill>
              </a:rPr>
            </a:br>
            <a:r>
              <a:rPr lang="en-US" sz="2000" b="1" dirty="0">
                <a:solidFill>
                  <a:srgbClr val="0070C0"/>
                </a:solidFill>
              </a:rPr>
              <a:t>notifications</a:t>
            </a:r>
          </a:p>
          <a:p>
            <a:pPr lvl="1"/>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pic>
        <p:nvPicPr>
          <p:cNvPr id="9" name="ymail_attachmentId8874" descr="17dee961-e104-4b2a-a7cb-36bd715f8f8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268760"/>
            <a:ext cx="2792342" cy="49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85" y="4365104"/>
            <a:ext cx="29622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bwMode="auto">
          <a:xfrm>
            <a:off x="1619671" y="3336429"/>
            <a:ext cx="1584175" cy="3600400"/>
          </a:xfrm>
          <a:prstGeom prst="mathMultiply">
            <a:avLst/>
          </a:prstGeom>
          <a:solidFill>
            <a:schemeClr val="accent1">
              <a:alpha val="7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510338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Demo: Google AI Cloud</a:t>
            </a:r>
            <a:endParaRPr lang="en-US" dirty="0"/>
          </a:p>
        </p:txBody>
      </p:sp>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hlinkClick r:id="rId2"/>
              </a:rPr>
              <a:t>Natural Language Processing</a:t>
            </a:r>
            <a:endParaRPr lang="en-US" sz="1800" dirty="0" smtClean="0"/>
          </a:p>
          <a:p>
            <a:pPr marL="285750" indent="-285750">
              <a:buFont typeface="Arial" panose="020B0604020202020204" pitchFamily="34" charset="0"/>
              <a:buChar char="•"/>
            </a:pPr>
            <a:r>
              <a:rPr lang="en-US" sz="1800" dirty="0" smtClean="0">
                <a:hlinkClick r:id="rId3"/>
              </a:rPr>
              <a:t>Image Analysis</a:t>
            </a:r>
            <a:endParaRPr lang="en-US" sz="1800" dirty="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096636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Social Media Big Data Analytics </a:t>
            </a:r>
            <a:endParaRPr lang="en-US" sz="2000" dirty="0" smtClean="0"/>
          </a:p>
          <a:p>
            <a:pPr lvl="1">
              <a:buFont typeface="Arial" panose="020B0604020202020204" pitchFamily="34" charset="0"/>
              <a:buChar char="•"/>
            </a:pPr>
            <a:r>
              <a:rPr lang="en-US" sz="2000" dirty="0" smtClean="0"/>
              <a:t>Fan Pages </a:t>
            </a:r>
            <a:r>
              <a:rPr lang="en-US" sz="2000" i="1" dirty="0" smtClean="0">
                <a:solidFill>
                  <a:srgbClr val="0070C0"/>
                </a:solidFill>
              </a:rPr>
              <a:t>(1K +)</a:t>
            </a:r>
            <a:endParaRPr lang="en-US" sz="2000" i="1" dirty="0">
              <a:solidFill>
                <a:srgbClr val="0070C0"/>
              </a:solidFill>
            </a:endParaRPr>
          </a:p>
          <a:p>
            <a:pPr lvl="1">
              <a:buFont typeface="Arial" panose="020B0604020202020204" pitchFamily="34" charset="0"/>
              <a:buChar char="•"/>
            </a:pPr>
            <a:r>
              <a:rPr lang="en-US" sz="2000" dirty="0" smtClean="0"/>
              <a:t>Posts </a:t>
            </a:r>
            <a:r>
              <a:rPr lang="en-US" sz="2000" i="1" dirty="0">
                <a:solidFill>
                  <a:srgbClr val="0070C0"/>
                </a:solidFill>
              </a:rPr>
              <a:t>(</a:t>
            </a:r>
            <a:r>
              <a:rPr lang="en-US" sz="2000" i="1" dirty="0" smtClean="0">
                <a:solidFill>
                  <a:srgbClr val="0070C0"/>
                </a:solidFill>
              </a:rPr>
              <a:t>2.7M </a:t>
            </a:r>
            <a:r>
              <a:rPr lang="en-US" sz="2000" i="1" dirty="0">
                <a:solidFill>
                  <a:srgbClr val="0070C0"/>
                </a:solidFill>
              </a:rPr>
              <a:t>+)</a:t>
            </a:r>
          </a:p>
          <a:p>
            <a:pPr lvl="1">
              <a:buFont typeface="Arial" panose="020B0604020202020204" pitchFamily="34" charset="0"/>
              <a:buChar char="•"/>
            </a:pPr>
            <a:r>
              <a:rPr lang="en-US" sz="2000" dirty="0" smtClean="0"/>
              <a:t>Comments </a:t>
            </a:r>
            <a:r>
              <a:rPr lang="en-US" sz="2000" i="1" dirty="0">
                <a:solidFill>
                  <a:srgbClr val="0070C0"/>
                </a:solidFill>
              </a:rPr>
              <a:t>(</a:t>
            </a:r>
            <a:r>
              <a:rPr lang="en-US" sz="2000" i="1" dirty="0" smtClean="0">
                <a:solidFill>
                  <a:srgbClr val="0070C0"/>
                </a:solidFill>
              </a:rPr>
              <a:t>35M </a:t>
            </a:r>
            <a:r>
              <a:rPr lang="en-US" sz="2000" i="1" dirty="0">
                <a:solidFill>
                  <a:srgbClr val="0070C0"/>
                </a:solidFill>
              </a:rPr>
              <a:t>+)</a:t>
            </a:r>
          </a:p>
          <a:p>
            <a:pPr lvl="1">
              <a:buFont typeface="Arial" panose="020B0604020202020204" pitchFamily="34" charset="0"/>
              <a:buChar char="•"/>
            </a:pPr>
            <a:r>
              <a:rPr lang="en-US" sz="2000" dirty="0"/>
              <a:t>Reactions </a:t>
            </a:r>
            <a:r>
              <a:rPr lang="en-US" sz="2000" dirty="0" smtClean="0"/>
              <a:t>- Like</a:t>
            </a:r>
            <a:r>
              <a:rPr lang="en-US" sz="2000" dirty="0"/>
              <a:t>, Love, </a:t>
            </a:r>
            <a:r>
              <a:rPr lang="en-US" sz="2000" dirty="0" err="1"/>
              <a:t>Haha</a:t>
            </a:r>
            <a:r>
              <a:rPr lang="en-US" sz="2000" dirty="0"/>
              <a:t>, Angry, Wow, </a:t>
            </a:r>
            <a:r>
              <a:rPr lang="en-US" sz="2000" dirty="0" smtClean="0"/>
              <a:t>Sad </a:t>
            </a:r>
            <a:r>
              <a:rPr lang="en-US" sz="2000" i="1" dirty="0">
                <a:solidFill>
                  <a:srgbClr val="0070C0"/>
                </a:solidFill>
              </a:rPr>
              <a:t>(50M +)</a:t>
            </a:r>
          </a:p>
          <a:p>
            <a:pPr lvl="1">
              <a:buFont typeface="Arial" panose="020B0604020202020204" pitchFamily="34" charset="0"/>
              <a:buChar char="•"/>
            </a:pPr>
            <a:r>
              <a:rPr lang="en-US" sz="2000" dirty="0" smtClean="0"/>
              <a:t>Shares </a:t>
            </a:r>
            <a:r>
              <a:rPr lang="en-US" sz="2000" i="1" dirty="0">
                <a:solidFill>
                  <a:srgbClr val="0070C0"/>
                </a:solidFill>
              </a:rPr>
              <a:t>(5M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pic>
        <p:nvPicPr>
          <p:cNvPr id="4" name="Picture 3" descr="Facebook - Google Chrome"/>
          <p:cNvPicPr>
            <a:picLocks noChangeAspect="1"/>
          </p:cNvPicPr>
          <p:nvPr/>
        </p:nvPicPr>
        <p:blipFill rotWithShape="1">
          <a:blip r:embed="rId2">
            <a:extLst>
              <a:ext uri="{28A0092B-C50C-407E-A947-70E740481C1C}">
                <a14:useLocalDpi xmlns:a14="http://schemas.microsoft.com/office/drawing/2010/main" val="0"/>
              </a:ext>
            </a:extLst>
          </a:blip>
          <a:srcRect l="19608" t="17039" r="44020"/>
          <a:stretch/>
        </p:blipFill>
        <p:spPr>
          <a:xfrm>
            <a:off x="5076056" y="908720"/>
            <a:ext cx="3528392" cy="5182454"/>
          </a:xfrm>
          <a:prstGeom prst="rect">
            <a:avLst/>
          </a:prstGeom>
        </p:spPr>
      </p:pic>
    </p:spTree>
    <p:extLst>
      <p:ext uri="{BB962C8B-B14F-4D97-AF65-F5344CB8AC3E}">
        <p14:creationId xmlns:p14="http://schemas.microsoft.com/office/powerpoint/2010/main" val="12351673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a:t>Keyword Search:</a:t>
            </a:r>
            <a:r>
              <a:rPr lang="zh-TW" altLang="en-US" dirty="0"/>
              <a:t>打風 颱風</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492896"/>
            <a:ext cx="6311347" cy="355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175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smtClean="0"/>
              <a:t>Correlation:</a:t>
            </a:r>
          </a:p>
          <a:p>
            <a:pPr marL="765810" lvl="2" indent="-256032">
              <a:spcBef>
                <a:spcPts val="400"/>
              </a:spcBef>
              <a:buSzPct val="68000"/>
              <a:buFont typeface="Wingdings 3"/>
              <a:buChar char=""/>
            </a:pPr>
            <a:r>
              <a:rPr lang="zh-TW" altLang="en-US" dirty="0" smtClean="0"/>
              <a:t>打</a:t>
            </a:r>
            <a:r>
              <a:rPr lang="zh-TW" altLang="en-US" dirty="0"/>
              <a:t>風 颱風</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34" b="17039"/>
          <a:stretch/>
        </p:blipFill>
        <p:spPr bwMode="auto">
          <a:xfrm>
            <a:off x="3491880" y="764704"/>
            <a:ext cx="53285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968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Sentiment</a:t>
            </a:r>
            <a:r>
              <a:rPr lang="en-US" sz="2000" dirty="0" smtClean="0"/>
              <a:t>: Based on Facebook user comments on the Fan Pages</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66915"/>
          <a:stretch/>
        </p:blipFill>
        <p:spPr bwMode="auto">
          <a:xfrm>
            <a:off x="4139952" y="116632"/>
            <a:ext cx="362624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145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Visualization</a:t>
            </a:r>
            <a:r>
              <a:rPr lang="en-US" sz="2000" dirty="0" smtClean="0"/>
              <a:t>: Fan </a:t>
            </a:r>
            <a:r>
              <a:rPr lang="en-US" sz="2000" dirty="0"/>
              <a:t>Pages users by countries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781" b="2124"/>
          <a:stretch/>
        </p:blipFill>
        <p:spPr bwMode="auto">
          <a:xfrm>
            <a:off x="3275856" y="764704"/>
            <a:ext cx="522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53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prstGeom prst="rect">
            <a:avLst/>
          </a:prstGeom>
        </p:spPr>
        <p:txBody>
          <a:bodyPr/>
          <a:lstStyle/>
          <a:p>
            <a:fld id="{88A495FE-E79B-4293-BE97-03B128127027}" type="slidenum">
              <a:rPr lang="en-US" smtClean="0"/>
              <a:t>39</a:t>
            </a:fld>
            <a:endParaRPr lang="en-US"/>
          </a:p>
        </p:txBody>
      </p:sp>
      <p:pic>
        <p:nvPicPr>
          <p:cNvPr id="3076" name="Picture 4" descr="T:\gDrive\ML\JasonJackie\biz\Daniel\Cathay\6.userComments國泰&amp;管理.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282829"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916832"/>
            <a:ext cx="2448272" cy="175432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Public </a:t>
            </a:r>
            <a:r>
              <a:rPr lang="en-US" sz="2000" dirty="0"/>
              <a:t>images of </a:t>
            </a:r>
            <a:r>
              <a:rPr lang="en-US" sz="2000" b="1" dirty="0">
                <a:solidFill>
                  <a:srgbClr val="0070C0"/>
                </a:solidFill>
              </a:rPr>
              <a:t>Cathay Pacific </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2017/07/12</a:t>
            </a:r>
            <a:r>
              <a:rPr lang="en-US" sz="1800" b="1" dirty="0"/>
              <a:t/>
            </a:r>
            <a:br>
              <a:rPr lang="en-US" sz="1800" b="1" dirty="0"/>
            </a:br>
            <a:endParaRPr lang="en-US" dirty="0"/>
          </a:p>
        </p:txBody>
      </p:sp>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Social Listening</a:t>
            </a:r>
            <a:endParaRPr lang="en-US" kern="0" dirty="0"/>
          </a:p>
        </p:txBody>
      </p:sp>
    </p:spTree>
    <p:extLst>
      <p:ext uri="{BB962C8B-B14F-4D97-AF65-F5344CB8AC3E}">
        <p14:creationId xmlns:p14="http://schemas.microsoft.com/office/powerpoint/2010/main" val="3703233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prstGeom prst="rect">
            <a:avLst/>
          </a:prstGeom>
        </p:spPr>
        <p:txBody>
          <a:bodyPr/>
          <a:lstStyle/>
          <a:p>
            <a:fld id="{88A495FE-E79B-4293-BE97-03B128127027}" type="slidenum">
              <a:rPr lang="en-US" smtClean="0"/>
              <a:t>40</a:t>
            </a:fld>
            <a:endParaRPr lang="en-US"/>
          </a:p>
        </p:txBody>
      </p:sp>
      <p:pic>
        <p:nvPicPr>
          <p:cNvPr id="3074" name="Picture 2" descr="T:\gDrive\ML\JasonJackie\biz\Daniel\Wynn-typhoon\1.mediaPosts 永利.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484784"/>
            <a:ext cx="342231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gDrive\ML\JasonJackie\biz\Daniel\Wynn-typhoon\4.mediaPosts 永利皇宮&amp;天鴿風災.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80" y="4221088"/>
            <a:ext cx="5178176" cy="194421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Social Listening</a:t>
            </a:r>
            <a:endParaRPr lang="en-US" kern="0" dirty="0"/>
          </a:p>
        </p:txBody>
      </p:sp>
      <p:sp>
        <p:nvSpPr>
          <p:cNvPr id="7" name="TextBox 6"/>
          <p:cNvSpPr txBox="1"/>
          <p:nvPr/>
        </p:nvSpPr>
        <p:spPr>
          <a:xfrm>
            <a:off x="550242" y="1988840"/>
            <a:ext cx="4381797" cy="1692771"/>
          </a:xfrm>
          <a:prstGeom prst="rect">
            <a:avLst/>
          </a:prstGeom>
          <a:noFill/>
        </p:spPr>
        <p:txBody>
          <a:bodyPr wrap="square" rtlCol="0">
            <a:spAutoFit/>
          </a:bodyPr>
          <a:lstStyle/>
          <a:p>
            <a:pPr marL="285750" indent="-285750">
              <a:buFont typeface="Arial" panose="020B0604020202020204" pitchFamily="34" charset="0"/>
              <a:buChar char="•"/>
            </a:pPr>
            <a:r>
              <a:rPr lang="en-US" sz="2000" dirty="0"/>
              <a:t>Impact of </a:t>
            </a:r>
            <a:r>
              <a:rPr lang="en-US" sz="2000" dirty="0" err="1"/>
              <a:t>Hato</a:t>
            </a:r>
            <a:r>
              <a:rPr lang="en-US" sz="2000" dirty="0"/>
              <a:t> Typhoon to Macau </a:t>
            </a:r>
            <a:r>
              <a:rPr lang="en-US" sz="2000" dirty="0" smtClean="0"/>
              <a:t>Casinos (</a:t>
            </a:r>
            <a:r>
              <a:rPr lang="en-US" sz="2000" b="1" dirty="0" smtClean="0">
                <a:solidFill>
                  <a:srgbClr val="0070C0"/>
                </a:solidFill>
              </a:rPr>
              <a:t>Wynn</a:t>
            </a:r>
            <a:r>
              <a:rPr lang="en-US" sz="2000" dirty="0" smtClean="0"/>
              <a:t>)</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2017/08/30</a:t>
            </a:r>
            <a:r>
              <a:rPr lang="en-US" sz="1800" b="1" dirty="0"/>
              <a:t/>
            </a:r>
            <a:br>
              <a:rPr lang="en-US" sz="1800" b="1" dirty="0"/>
            </a:br>
            <a:endParaRPr lang="en-US" dirty="0"/>
          </a:p>
        </p:txBody>
      </p:sp>
    </p:spTree>
    <p:extLst>
      <p:ext uri="{BB962C8B-B14F-4D97-AF65-F5344CB8AC3E}">
        <p14:creationId xmlns:p14="http://schemas.microsoft.com/office/powerpoint/2010/main" val="8783885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41</a:t>
            </a:fld>
            <a:endParaRPr lang="en-US"/>
          </a:p>
        </p:txBody>
      </p:sp>
      <p:sp>
        <p:nvSpPr>
          <p:cNvPr id="3" name="Content Placeholder 2"/>
          <p:cNvSpPr>
            <a:spLocks noGrp="1"/>
          </p:cNvSpPr>
          <p:nvPr>
            <p:ph idx="4294967295"/>
          </p:nvPr>
        </p:nvSpPr>
        <p:spPr>
          <a:xfrm>
            <a:off x="4644008" y="2052155"/>
            <a:ext cx="3656012" cy="3240360"/>
          </a:xfrm>
        </p:spPr>
        <p:txBody>
          <a:bodyPr>
            <a:noAutofit/>
          </a:bodyPr>
          <a:lstStyle/>
          <a:p>
            <a:pPr marL="0" indent="0" algn="ctr">
              <a:buNone/>
            </a:pPr>
            <a:r>
              <a:rPr lang="en-US" sz="2400" i="1" dirty="0" smtClean="0">
                <a:solidFill>
                  <a:srgbClr val="0070C0"/>
                </a:solidFill>
              </a:rPr>
              <a:t>Every customer is also a marketer</a:t>
            </a:r>
            <a:endParaRPr lang="en-US" sz="2400" i="1" dirty="0">
              <a:solidFill>
                <a:srgbClr val="0070C0"/>
              </a:solidFill>
            </a:endParaRPr>
          </a:p>
          <a:p>
            <a:pPr marL="0" indent="0">
              <a:buNone/>
            </a:pPr>
            <a:endParaRPr lang="en-US" sz="2000" dirty="0"/>
          </a:p>
          <a:p>
            <a:pPr marL="0" lvl="0" indent="0">
              <a:buNone/>
            </a:pPr>
            <a:r>
              <a:rPr lang="en-US" sz="2000" dirty="0"/>
              <a:t>Disrupt the marketing industries by </a:t>
            </a:r>
            <a:r>
              <a:rPr lang="en-US" sz="2000" b="1" dirty="0">
                <a:solidFill>
                  <a:srgbClr val="0070C0"/>
                </a:solidFill>
              </a:rPr>
              <a:t>linking the brands to the customers directly </a:t>
            </a:r>
            <a:r>
              <a:rPr lang="en-US" sz="2000" dirty="0"/>
              <a:t>where the customers are </a:t>
            </a:r>
            <a:r>
              <a:rPr lang="en-US" sz="2000" b="1" dirty="0">
                <a:solidFill>
                  <a:srgbClr val="0070C0"/>
                </a:solidFill>
              </a:rPr>
              <a:t>both their marketers and buyers</a:t>
            </a:r>
            <a:r>
              <a:rPr lang="en-US" sz="2000" dirty="0"/>
              <a:t> at the same time</a:t>
            </a:r>
          </a:p>
          <a:p>
            <a:pPr marL="0" indent="0">
              <a:buNone/>
            </a:pPr>
            <a:endParaRPr lang="en-US" sz="2400" dirty="0" smtClean="0"/>
          </a:p>
          <a:p>
            <a:pPr marL="0" indent="0">
              <a:buNone/>
            </a:pPr>
            <a:endParaRPr lang="en-US" sz="2400" dirty="0"/>
          </a:p>
          <a:p>
            <a:endParaRPr lang="en-US" sz="2400" dirty="0"/>
          </a:p>
          <a:p>
            <a:endParaRPr lang="en-US" sz="2400" dirty="0"/>
          </a:p>
        </p:txBody>
      </p:sp>
      <p:pic>
        <p:nvPicPr>
          <p:cNvPr id="2050" name="Picture 2" descr="T:\gDrive\ML\JasonJackie\docs\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03" y="2052155"/>
            <a:ext cx="2793206" cy="29241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41277855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42</a:t>
            </a:fld>
            <a:endParaRPr lang="en-US"/>
          </a:p>
        </p:txBody>
      </p:sp>
      <p:sp>
        <p:nvSpPr>
          <p:cNvPr id="3" name="Content Placeholder 2"/>
          <p:cNvSpPr>
            <a:spLocks noGrp="1"/>
          </p:cNvSpPr>
          <p:nvPr>
            <p:ph idx="4294967295"/>
          </p:nvPr>
        </p:nvSpPr>
        <p:spPr>
          <a:xfrm>
            <a:off x="383232" y="1363229"/>
            <a:ext cx="5259388" cy="4851400"/>
          </a:xfrm>
        </p:spPr>
        <p:txBody>
          <a:bodyPr>
            <a:noAutofit/>
          </a:bodyPr>
          <a:lstStyle/>
          <a:p>
            <a:endParaRPr lang="en-US" sz="1800" dirty="0" smtClean="0"/>
          </a:p>
          <a:p>
            <a:pPr>
              <a:buFont typeface="Arial" panose="020B0604020202020204" pitchFamily="34" charset="0"/>
              <a:buChar char="•"/>
            </a:pPr>
            <a:r>
              <a:rPr lang="en-US" sz="1800" b="1" u="sng" dirty="0"/>
              <a:t>Big Companies</a:t>
            </a:r>
            <a:r>
              <a:rPr lang="en-US" sz="1800" dirty="0" smtClean="0"/>
              <a:t>: Apart </a:t>
            </a:r>
            <a:r>
              <a:rPr lang="en-US" sz="1800" dirty="0"/>
              <a:t>from knowing someone’s interest on a particular brand or product, it’s also important as who’re selling to them. Many people </a:t>
            </a:r>
            <a:r>
              <a:rPr lang="en-US" sz="1800" dirty="0" smtClean="0"/>
              <a:t>will </a:t>
            </a:r>
            <a:r>
              <a:rPr lang="en-US" sz="1800" b="1" dirty="0">
                <a:solidFill>
                  <a:srgbClr val="0070C0"/>
                </a:solidFill>
              </a:rPr>
              <a:t>turn down a </a:t>
            </a:r>
            <a:r>
              <a:rPr lang="en-US" sz="1800" b="1" dirty="0" smtClean="0">
                <a:solidFill>
                  <a:srgbClr val="0070C0"/>
                </a:solidFill>
              </a:rPr>
              <a:t>promotion from </a:t>
            </a:r>
            <a:r>
              <a:rPr lang="en-US" sz="1800" b="1" dirty="0">
                <a:solidFill>
                  <a:srgbClr val="0070C0"/>
                </a:solidFill>
              </a:rPr>
              <a:t>a stranger </a:t>
            </a:r>
            <a:r>
              <a:rPr lang="en-US" sz="1800" dirty="0" smtClean="0"/>
              <a:t>(sales or marketer). </a:t>
            </a:r>
            <a:r>
              <a:rPr lang="en-US" sz="1800" dirty="0"/>
              <a:t>Even if </a:t>
            </a:r>
            <a:r>
              <a:rPr lang="en-US" sz="1800" dirty="0" smtClean="0"/>
              <a:t>the call/message is from </a:t>
            </a:r>
            <a:r>
              <a:rPr lang="en-US" sz="1800" dirty="0"/>
              <a:t>the brand itself, </a:t>
            </a:r>
            <a:r>
              <a:rPr lang="en-US" sz="1800" dirty="0" smtClean="0"/>
              <a:t>they may consider it </a:t>
            </a:r>
            <a:r>
              <a:rPr lang="en-US" sz="1800" dirty="0"/>
              <a:t>as </a:t>
            </a:r>
            <a:r>
              <a:rPr lang="en-US" sz="1800" dirty="0" smtClean="0"/>
              <a:t>“hard sell”.</a:t>
            </a:r>
            <a:endParaRPr lang="en-US" sz="1800" dirty="0"/>
          </a:p>
          <a:p>
            <a:pPr marL="0" indent="0">
              <a:buNone/>
            </a:pPr>
            <a:endParaRPr lang="en-US" sz="1800" dirty="0"/>
          </a:p>
          <a:p>
            <a:pPr>
              <a:buFont typeface="Arial" panose="020B0604020202020204" pitchFamily="34" charset="0"/>
              <a:buChar char="•"/>
            </a:pPr>
            <a:r>
              <a:rPr lang="en-US" sz="1800" b="1" u="sng" dirty="0"/>
              <a:t>Small Companies</a:t>
            </a:r>
            <a:r>
              <a:rPr lang="en-US" sz="1800" dirty="0" smtClean="0"/>
              <a:t>: Established Companies </a:t>
            </a:r>
            <a:r>
              <a:rPr lang="en-US" sz="1800" dirty="0"/>
              <a:t>have been</a:t>
            </a:r>
            <a:r>
              <a:rPr lang="en-US" sz="1800" dirty="0" smtClean="0"/>
              <a:t> using </a:t>
            </a:r>
            <a:r>
              <a:rPr lang="en-US" sz="1800" dirty="0"/>
              <a:t>KOLs (Key People Leader) to promote their brands and products. However, for </a:t>
            </a:r>
            <a:r>
              <a:rPr lang="en-US" sz="1800" dirty="0" smtClean="0"/>
              <a:t>smaller firms, </a:t>
            </a:r>
            <a:r>
              <a:rPr lang="en-US" sz="1800" b="1" dirty="0">
                <a:solidFill>
                  <a:srgbClr val="0070C0"/>
                </a:solidFill>
              </a:rPr>
              <a:t>KOLs are usually too expensive and may not be cost effective</a:t>
            </a:r>
            <a:r>
              <a:rPr lang="en-US" sz="1800" dirty="0"/>
              <a:t>. Also, there is no accurate way to measure the effectiveness of an KOL</a:t>
            </a:r>
            <a:r>
              <a:rPr lang="en-US" sz="1800" dirty="0" smtClean="0"/>
              <a:t>.</a:t>
            </a:r>
            <a:endParaRPr lang="en-US" sz="2000" dirty="0" smtClean="0"/>
          </a:p>
          <a:p>
            <a:pPr marL="0" indent="0">
              <a:buNone/>
            </a:pPr>
            <a:endParaRPr lang="en-US" sz="2000" dirty="0"/>
          </a:p>
          <a:p>
            <a:endParaRPr lang="en-US" sz="2000" dirty="0"/>
          </a:p>
          <a:p>
            <a:endParaRPr lang="en-US" sz="2000" dirty="0"/>
          </a:p>
        </p:txBody>
      </p:sp>
      <p:pic>
        <p:nvPicPr>
          <p:cNvPr id="3074" name="Picture 2" descr="T:\gDrive\ML\JasonJackie\docs\K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45" y="2178120"/>
            <a:ext cx="3044430" cy="32216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259705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43</a:t>
            </a:fld>
            <a:endParaRPr lang="en-US"/>
          </a:p>
        </p:txBody>
      </p:sp>
      <p:sp>
        <p:nvSpPr>
          <p:cNvPr id="3" name="Content Placeholder 2"/>
          <p:cNvSpPr>
            <a:spLocks noGrp="1"/>
          </p:cNvSpPr>
          <p:nvPr>
            <p:ph idx="4294967295"/>
          </p:nvPr>
        </p:nvSpPr>
        <p:spPr>
          <a:xfrm>
            <a:off x="212402" y="1371600"/>
            <a:ext cx="4719638" cy="4576763"/>
          </a:xfrm>
        </p:spPr>
        <p:txBody>
          <a:bodyPr>
            <a:noAutofit/>
          </a:bodyPr>
          <a:lstStyle/>
          <a:p>
            <a:endParaRPr lang="en-US" sz="1800" dirty="0" smtClean="0"/>
          </a:p>
          <a:p>
            <a:pPr>
              <a:buFont typeface="Arial" panose="020B0604020202020204" pitchFamily="34" charset="0"/>
              <a:buChar char="•"/>
            </a:pPr>
            <a:r>
              <a:rPr lang="en-US" sz="1800" dirty="0" smtClean="0"/>
              <a:t>In Social Media (like FB), friends </a:t>
            </a:r>
            <a:r>
              <a:rPr lang="en-US" sz="1800" b="1" dirty="0" smtClean="0">
                <a:solidFill>
                  <a:srgbClr val="0070C0"/>
                </a:solidFill>
              </a:rPr>
              <a:t>like to tag each</a:t>
            </a:r>
            <a:r>
              <a:rPr lang="en-US" sz="1800" dirty="0" smtClean="0"/>
              <a:t> for certain brands and products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 word cloud from the 200 Beauty related FB Fan Pages shows that many </a:t>
            </a:r>
            <a:r>
              <a:rPr lang="en-US" sz="1800" b="1" dirty="0" smtClean="0">
                <a:solidFill>
                  <a:srgbClr val="0070C0"/>
                </a:solidFill>
              </a:rPr>
              <a:t>comments are friends “names”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details reveal a particular user tagging her friend frequently </a:t>
            </a:r>
          </a:p>
          <a:p>
            <a:pPr marL="285750" indent="-285750">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2400" dirty="0"/>
          </a:p>
        </p:txBody>
      </p:sp>
      <p:pic>
        <p:nvPicPr>
          <p:cNvPr id="5" name="Picture 4" descr="Word Clouds and Corrections - Google Chrome"/>
          <p:cNvPicPr>
            <a:picLocks noChangeAspect="1"/>
          </p:cNvPicPr>
          <p:nvPr/>
        </p:nvPicPr>
        <p:blipFill rotWithShape="1">
          <a:blip r:embed="rId2">
            <a:extLst>
              <a:ext uri="{28A0092B-C50C-407E-A947-70E740481C1C}">
                <a14:useLocalDpi xmlns:a14="http://schemas.microsoft.com/office/drawing/2010/main" val="0"/>
              </a:ext>
            </a:extLst>
          </a:blip>
          <a:srcRect l="6277" t="19924" r="42941" b="6518"/>
          <a:stretch/>
        </p:blipFill>
        <p:spPr>
          <a:xfrm>
            <a:off x="5300771" y="1584806"/>
            <a:ext cx="3806576" cy="3816424"/>
          </a:xfrm>
          <a:prstGeom prst="rect">
            <a:avLst/>
          </a:prstGeom>
        </p:spPr>
      </p:pic>
      <p:sp>
        <p:nvSpPr>
          <p:cNvPr id="6" name="AutoShape 2" descr="blob:https://web.whatsapp.com/4dfdb0a5-e2cf-49a5-88c1-2a74856e6652"/>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blob:https://web.whatsapp.com/4dfdb0a5-e2cf-49a5-88c1-2a74856e6652"/>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https://web.whatsapp.com/4dfdb0a5-e2cf-49a5-88c1-2a74856e6652"/>
          <p:cNvSpPr>
            <a:spLocks noChangeAspect="1" noChangeArrowheads="1"/>
          </p:cNvSpPr>
          <p:nvPr/>
        </p:nvSpPr>
        <p:spPr bwMode="auto">
          <a:xfrm>
            <a:off x="345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blob:https://web.whatsapp.com/4dfdb0a5-e2cf-49a5-88c1-2a74856e6652"/>
          <p:cNvSpPr>
            <a:spLocks noChangeAspect="1" noChangeArrowheads="1"/>
          </p:cNvSpPr>
          <p:nvPr/>
        </p:nvSpPr>
        <p:spPr bwMode="auto">
          <a:xfrm>
            <a:off x="459581" y="3127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09" r="12710" b="33649"/>
          <a:stretch/>
        </p:blipFill>
        <p:spPr>
          <a:xfrm>
            <a:off x="477143" y="4540428"/>
            <a:ext cx="4917460" cy="1721604"/>
          </a:xfrm>
          <a:prstGeom prst="rect">
            <a:avLst/>
          </a:prstGeom>
        </p:spPr>
      </p:pic>
      <p:sp>
        <p:nvSpPr>
          <p:cNvPr id="12" name="Right Arrow 11"/>
          <p:cNvSpPr/>
          <p:nvPr/>
        </p:nvSpPr>
        <p:spPr>
          <a:xfrm>
            <a:off x="4854540" y="3008386"/>
            <a:ext cx="4238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569781" y="4543046"/>
            <a:ext cx="36871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7535338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44</a:t>
            </a:fld>
            <a:endParaRPr lang="en-US"/>
          </a:p>
        </p:txBody>
      </p:sp>
      <p:sp>
        <p:nvSpPr>
          <p:cNvPr id="3" name="Content Placeholder 2"/>
          <p:cNvSpPr>
            <a:spLocks noGrp="1"/>
          </p:cNvSpPr>
          <p:nvPr>
            <p:ph idx="4294967295"/>
          </p:nvPr>
        </p:nvSpPr>
        <p:spPr>
          <a:xfrm>
            <a:off x="401562" y="1620813"/>
            <a:ext cx="8274893" cy="4851400"/>
          </a:xfrm>
        </p:spPr>
        <p:txBody>
          <a:bodyPr>
            <a:noAutofit/>
          </a:bodyPr>
          <a:lstStyle/>
          <a:p>
            <a:pPr marL="0" indent="0">
              <a:buNone/>
            </a:pPr>
            <a:r>
              <a:rPr lang="en-US" sz="1800" b="1" u="sng" dirty="0"/>
              <a:t>Observations</a:t>
            </a:r>
          </a:p>
          <a:p>
            <a:pPr lvl="0">
              <a:buFont typeface="Arial" panose="020B0604020202020204" pitchFamily="34" charset="0"/>
              <a:buChar char="•"/>
            </a:pPr>
            <a:r>
              <a:rPr lang="en-US" sz="1800" dirty="0" smtClean="0"/>
              <a:t>Those users who are </a:t>
            </a:r>
            <a:r>
              <a:rPr lang="en-US" sz="1800" b="1" dirty="0" smtClean="0">
                <a:solidFill>
                  <a:srgbClr val="0070C0"/>
                </a:solidFill>
              </a:rPr>
              <a:t>actively tagger their friends </a:t>
            </a:r>
            <a:r>
              <a:rPr lang="en-US" sz="1800" dirty="0" smtClean="0"/>
              <a:t>for products are, in a way, helping to market the brands</a:t>
            </a:r>
            <a:endParaRPr lang="en-US" sz="1800" dirty="0"/>
          </a:p>
          <a:p>
            <a:pPr lvl="0">
              <a:buFont typeface="Arial" panose="020B0604020202020204" pitchFamily="34" charset="0"/>
              <a:buChar char="•"/>
            </a:pPr>
            <a:r>
              <a:rPr lang="en-US" sz="1800" dirty="0" smtClean="0"/>
              <a:t>Through the network of friends, it would be easier to sell the products as it </a:t>
            </a:r>
            <a:r>
              <a:rPr lang="en-US" sz="1800" b="1" dirty="0" smtClean="0">
                <a:solidFill>
                  <a:srgbClr val="0070C0"/>
                </a:solidFill>
              </a:rPr>
              <a:t>solved the issue of talking to a strangers</a:t>
            </a:r>
            <a:endParaRPr lang="en-US" sz="1800" b="1" dirty="0">
              <a:solidFill>
                <a:srgbClr val="0070C0"/>
              </a:solidFill>
            </a:endParaRPr>
          </a:p>
          <a:p>
            <a:pPr lvl="0">
              <a:buFont typeface="Arial" panose="020B0604020202020204" pitchFamily="34" charset="0"/>
              <a:buChar char="•"/>
            </a:pPr>
            <a:r>
              <a:rPr lang="en-US" sz="1800" dirty="0" smtClean="0"/>
              <a:t>There can be a </a:t>
            </a:r>
            <a:r>
              <a:rPr lang="en-US" sz="1800" b="1" dirty="0" smtClean="0">
                <a:solidFill>
                  <a:srgbClr val="0070C0"/>
                </a:solidFill>
              </a:rPr>
              <a:t>timing benefit </a:t>
            </a:r>
            <a:r>
              <a:rPr lang="en-US" sz="1800" dirty="0" smtClean="0"/>
              <a:t>as a friend may know another friend who is currently looking for a particular product</a:t>
            </a:r>
            <a:endParaRPr lang="en-US" sz="1800" dirty="0"/>
          </a:p>
          <a:p>
            <a:pPr marL="0" indent="0">
              <a:buNone/>
            </a:pPr>
            <a:endParaRPr lang="en-US" sz="1800" b="1" u="sng" dirty="0" smtClean="0"/>
          </a:p>
          <a:p>
            <a:pPr marL="0" indent="0">
              <a:buNone/>
            </a:pPr>
            <a:r>
              <a:rPr lang="en-US" sz="1800" b="1" u="sng" dirty="0"/>
              <a:t>Goals</a:t>
            </a:r>
          </a:p>
          <a:p>
            <a:pPr lvl="0">
              <a:buFont typeface="Arial" panose="020B0604020202020204" pitchFamily="34" charset="0"/>
              <a:buChar char="•"/>
            </a:pPr>
            <a:r>
              <a:rPr lang="en-US" sz="1800" b="1" dirty="0" smtClean="0">
                <a:solidFill>
                  <a:srgbClr val="0070C0"/>
                </a:solidFill>
              </a:rPr>
              <a:t>Turn people into COLs </a:t>
            </a:r>
            <a:r>
              <a:rPr lang="en-US" sz="1800" dirty="0" smtClean="0"/>
              <a:t>(e.g. our data reveals who are most active on certain categories of products and actively tagging their friends)</a:t>
            </a:r>
            <a:endParaRPr lang="en-US" sz="1800" dirty="0"/>
          </a:p>
          <a:p>
            <a:pPr lvl="0">
              <a:buFont typeface="Arial" panose="020B0604020202020204" pitchFamily="34" charset="0"/>
              <a:buChar char="•"/>
            </a:pPr>
            <a:r>
              <a:rPr lang="en-US" sz="1800" dirty="0" smtClean="0"/>
              <a:t>Those COLs work for the brands for </a:t>
            </a:r>
            <a:r>
              <a:rPr lang="en-US" sz="1800" b="1" dirty="0" smtClean="0">
                <a:solidFill>
                  <a:srgbClr val="0070C0"/>
                </a:solidFill>
              </a:rPr>
              <a:t>rewards</a:t>
            </a:r>
            <a:r>
              <a:rPr lang="en-US" sz="1800" dirty="0" smtClean="0"/>
              <a:t>; while the brands leverage them to </a:t>
            </a:r>
            <a:r>
              <a:rPr lang="en-US" sz="1800" b="1" dirty="0" smtClean="0">
                <a:solidFill>
                  <a:srgbClr val="0070C0"/>
                </a:solidFill>
              </a:rPr>
              <a:t>increase the sales </a:t>
            </a:r>
            <a:r>
              <a:rPr lang="en-US" sz="1800" dirty="0" smtClean="0"/>
              <a:t>to their network of friends</a:t>
            </a:r>
            <a:endParaRPr lang="en-US" sz="1800" dirty="0"/>
          </a:p>
          <a:p>
            <a:pPr lvl="0">
              <a:buFont typeface="Arial" panose="020B0604020202020204" pitchFamily="34" charset="0"/>
              <a:buChar char="•"/>
            </a:pPr>
            <a:r>
              <a:rPr lang="en-US" sz="1800" b="1" dirty="0" smtClean="0">
                <a:solidFill>
                  <a:srgbClr val="0070C0"/>
                </a:solidFill>
              </a:rPr>
              <a:t>Every </a:t>
            </a:r>
            <a:r>
              <a:rPr lang="en-US" sz="1800" b="1" dirty="0">
                <a:solidFill>
                  <a:srgbClr val="0070C0"/>
                </a:solidFill>
              </a:rPr>
              <a:t>customer is also a </a:t>
            </a:r>
            <a:r>
              <a:rPr lang="en-US" sz="1800" b="1" dirty="0" smtClean="0">
                <a:solidFill>
                  <a:srgbClr val="0070C0"/>
                </a:solidFill>
              </a:rPr>
              <a:t>marketer</a:t>
            </a:r>
            <a:r>
              <a:rPr lang="en-US" sz="1800" b="1" dirty="0" smtClean="0"/>
              <a:t>! </a:t>
            </a:r>
            <a:r>
              <a:rPr lang="en-US" sz="1800" b="1" dirty="0" smtClean="0">
                <a:solidFill>
                  <a:srgbClr val="0070C0"/>
                </a:solidFill>
              </a:rPr>
              <a:t>Linking </a:t>
            </a:r>
            <a:r>
              <a:rPr lang="en-US" sz="1800" b="1" dirty="0">
                <a:solidFill>
                  <a:srgbClr val="0070C0"/>
                </a:solidFill>
              </a:rPr>
              <a:t>the brands to the customers directly</a:t>
            </a:r>
            <a:r>
              <a:rPr lang="en-US" sz="1800" b="1" dirty="0"/>
              <a:t> </a:t>
            </a:r>
            <a:r>
              <a:rPr lang="en-US" sz="1800" dirty="0"/>
              <a:t>where </a:t>
            </a:r>
            <a:r>
              <a:rPr lang="en-US" sz="1800" b="1" dirty="0" smtClean="0">
                <a:solidFill>
                  <a:srgbClr val="0070C0"/>
                </a:solidFill>
              </a:rPr>
              <a:t>customers </a:t>
            </a:r>
            <a:r>
              <a:rPr lang="en-US" sz="1800" b="1" dirty="0">
                <a:solidFill>
                  <a:srgbClr val="0070C0"/>
                </a:solidFill>
              </a:rPr>
              <a:t>are both </a:t>
            </a:r>
            <a:r>
              <a:rPr lang="en-US" sz="1800" b="1" dirty="0" smtClean="0">
                <a:solidFill>
                  <a:srgbClr val="0070C0"/>
                </a:solidFill>
              </a:rPr>
              <a:t>marketers </a:t>
            </a:r>
            <a:r>
              <a:rPr lang="en-US" sz="1800" b="1" dirty="0">
                <a:solidFill>
                  <a:srgbClr val="0070C0"/>
                </a:solidFill>
              </a:rPr>
              <a:t>and </a:t>
            </a:r>
            <a:r>
              <a:rPr lang="en-US" sz="1800" b="1" dirty="0" smtClean="0">
                <a:solidFill>
                  <a:srgbClr val="0070C0"/>
                </a:solidFill>
              </a:rPr>
              <a:t>buyers</a:t>
            </a:r>
            <a:endParaRPr lang="en-US" sz="1800" b="1" dirty="0">
              <a:solidFill>
                <a:srgbClr val="0070C0"/>
              </a:solidFill>
            </a:endParaRPr>
          </a:p>
        </p:txBody>
      </p:sp>
      <p:sp>
        <p:nvSpPr>
          <p:cNvPr id="5"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892683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45</a:t>
            </a:fld>
            <a:endParaRPr lang="en-US"/>
          </a:p>
        </p:txBody>
      </p:sp>
      <p:sp>
        <p:nvSpPr>
          <p:cNvPr id="3" name="Content Placeholder 2"/>
          <p:cNvSpPr>
            <a:spLocks noGrp="1"/>
          </p:cNvSpPr>
          <p:nvPr>
            <p:ph idx="4294967295"/>
          </p:nvPr>
        </p:nvSpPr>
        <p:spPr>
          <a:xfrm>
            <a:off x="383232" y="1700808"/>
            <a:ext cx="4935538" cy="2664296"/>
          </a:xfrm>
        </p:spPr>
        <p:txBody>
          <a:bodyPr>
            <a:noAutofit/>
          </a:bodyPr>
          <a:lstStyle/>
          <a:p>
            <a:pPr marL="0" indent="0">
              <a:buNone/>
            </a:pPr>
            <a:r>
              <a:rPr lang="en-US" sz="1800" b="1" u="sng" dirty="0" smtClean="0"/>
              <a:t>COL Identification</a:t>
            </a:r>
            <a:endParaRPr lang="en-US" sz="1800" b="1" u="sng" dirty="0"/>
          </a:p>
          <a:p>
            <a:pPr lvl="0">
              <a:buFont typeface="Arial" panose="020B0604020202020204" pitchFamily="34" charset="0"/>
              <a:buChar char="•"/>
            </a:pPr>
            <a:r>
              <a:rPr lang="en-US" sz="1800" b="1" dirty="0" smtClean="0">
                <a:solidFill>
                  <a:srgbClr val="0070C0"/>
                </a:solidFill>
              </a:rPr>
              <a:t>COL Profile</a:t>
            </a:r>
            <a:r>
              <a:rPr lang="en-US" sz="1800" dirty="0" smtClean="0"/>
              <a:t>: trace the user actions </a:t>
            </a:r>
          </a:p>
          <a:p>
            <a:pPr lvl="0">
              <a:buFont typeface="Arial" panose="020B0604020202020204" pitchFamily="34" charset="0"/>
              <a:buChar char="•"/>
            </a:pPr>
            <a:r>
              <a:rPr lang="en-US" sz="1800" b="1" dirty="0" smtClean="0">
                <a:solidFill>
                  <a:srgbClr val="0070C0"/>
                </a:solidFill>
              </a:rPr>
              <a:t>Activity </a:t>
            </a:r>
            <a:r>
              <a:rPr lang="en-US" sz="1800" b="1" dirty="0">
                <a:solidFill>
                  <a:srgbClr val="0070C0"/>
                </a:solidFill>
              </a:rPr>
              <a:t>Heat Map</a:t>
            </a:r>
            <a:r>
              <a:rPr lang="en-US" sz="1800" dirty="0" smtClean="0"/>
              <a:t>: based on the activity metrics which include the frequency of tagging friends, reactions (likes, angry, wow, sad) to particular content or comments</a:t>
            </a:r>
            <a:endParaRPr lang="en-US" sz="1800" dirty="0"/>
          </a:p>
          <a:p>
            <a:pPr lvl="0">
              <a:buFont typeface="Arial" panose="020B0604020202020204" pitchFamily="34" charset="0"/>
              <a:buChar char="•"/>
            </a:pPr>
            <a:r>
              <a:rPr lang="en-US" sz="1800" b="1" dirty="0">
                <a:solidFill>
                  <a:srgbClr val="0070C0"/>
                </a:solidFill>
              </a:rPr>
              <a:t>Friend List</a:t>
            </a:r>
            <a:r>
              <a:rPr lang="en-US" sz="1800" dirty="0" smtClean="0"/>
              <a:t>: number of friends</a:t>
            </a:r>
            <a:endParaRPr lang="en-US" sz="1800" dirty="0"/>
          </a:p>
          <a:p>
            <a:pPr marL="0" indent="0">
              <a:buNone/>
            </a:pPr>
            <a:endParaRPr lang="en-US" sz="1800" b="1" u="sng" dirty="0" smtClean="0"/>
          </a:p>
        </p:txBody>
      </p:sp>
      <p:pic>
        <p:nvPicPr>
          <p:cNvPr id="4098" name="Picture 2" descr="T:\gDrive\ML\JasonJackie\docs\KOL-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060848"/>
            <a:ext cx="2501882" cy="190940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
        <p:nvSpPr>
          <p:cNvPr id="5" name="TextBox 4"/>
          <p:cNvSpPr txBox="1"/>
          <p:nvPr/>
        </p:nvSpPr>
        <p:spPr>
          <a:xfrm>
            <a:off x="5436096" y="5013176"/>
            <a:ext cx="184731" cy="461665"/>
          </a:xfrm>
          <a:prstGeom prst="rect">
            <a:avLst/>
          </a:prstGeom>
          <a:noFill/>
        </p:spPr>
        <p:txBody>
          <a:bodyPr wrap="none" rtlCol="0">
            <a:spAutoFit/>
          </a:bodyPr>
          <a:lstStyle/>
          <a:p>
            <a:endParaRPr lang="en-US" dirty="0"/>
          </a:p>
        </p:txBody>
      </p:sp>
      <p:sp>
        <p:nvSpPr>
          <p:cNvPr id="7" name="TextBox 6"/>
          <p:cNvSpPr txBox="1"/>
          <p:nvPr/>
        </p:nvSpPr>
        <p:spPr>
          <a:xfrm>
            <a:off x="383232" y="4505344"/>
            <a:ext cx="8077200" cy="1477328"/>
          </a:xfrm>
          <a:prstGeom prst="rect">
            <a:avLst/>
          </a:prstGeom>
          <a:noFill/>
        </p:spPr>
        <p:txBody>
          <a:bodyPr wrap="square" rtlCol="0">
            <a:spAutoFit/>
          </a:bodyPr>
          <a:lstStyle/>
          <a:p>
            <a:pPr marL="0" indent="0">
              <a:buNone/>
            </a:pPr>
            <a:r>
              <a:rPr lang="en-US" sz="1800" b="1" u="sng" dirty="0"/>
              <a:t>Goals</a:t>
            </a:r>
          </a:p>
          <a:p>
            <a:pPr marL="285750" lvl="0" indent="-285750">
              <a:buFont typeface="Arial" panose="020B0604020202020204" pitchFamily="34" charset="0"/>
              <a:buChar char="•"/>
            </a:pPr>
            <a:r>
              <a:rPr lang="en-US" sz="1800" dirty="0"/>
              <a:t>Match the COL profile to the appropriate brands/companies</a:t>
            </a:r>
          </a:p>
          <a:p>
            <a:pPr marL="285750" lvl="0" indent="-285750">
              <a:buFont typeface="Arial" panose="020B0604020202020204" pitchFamily="34" charset="0"/>
              <a:buChar char="•"/>
            </a:pPr>
            <a:r>
              <a:rPr lang="en-US" sz="1800" dirty="0"/>
              <a:t>COL </a:t>
            </a:r>
            <a:r>
              <a:rPr lang="en-US" sz="1800" b="1" dirty="0">
                <a:solidFill>
                  <a:srgbClr val="0070C0"/>
                </a:solidFill>
              </a:rPr>
              <a:t>matching fee is based on the effectiveness </a:t>
            </a:r>
            <a:r>
              <a:rPr lang="en-US" sz="1800" dirty="0"/>
              <a:t>(i.e. the statistics of Activity Heat Map, Feedback Rate and Friend List)</a:t>
            </a:r>
          </a:p>
          <a:p>
            <a:pPr marL="285750" lvl="0" indent="-285750">
              <a:buFont typeface="Arial" panose="020B0604020202020204" pitchFamily="34" charset="0"/>
              <a:buChar char="•"/>
            </a:pPr>
            <a:r>
              <a:rPr lang="en-US" sz="1800" dirty="0"/>
              <a:t>Make the COL </a:t>
            </a:r>
            <a:r>
              <a:rPr lang="en-US" sz="1800" b="1" dirty="0">
                <a:solidFill>
                  <a:srgbClr val="0070C0"/>
                </a:solidFill>
              </a:rPr>
              <a:t>exclusively</a:t>
            </a:r>
            <a:r>
              <a:rPr lang="en-US" sz="1800" dirty="0"/>
              <a:t> for a company will incur additional charge</a:t>
            </a:r>
          </a:p>
        </p:txBody>
      </p:sp>
    </p:spTree>
    <p:extLst>
      <p:ext uri="{BB962C8B-B14F-4D97-AF65-F5344CB8AC3E}">
        <p14:creationId xmlns:p14="http://schemas.microsoft.com/office/powerpoint/2010/main" val="2153497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46</a:t>
            </a:fld>
            <a:endParaRPr lang="en-US"/>
          </a:p>
        </p:txBody>
      </p:sp>
      <p:sp>
        <p:nvSpPr>
          <p:cNvPr id="5" name="TextBox 4"/>
          <p:cNvSpPr txBox="1"/>
          <p:nvPr/>
        </p:nvSpPr>
        <p:spPr>
          <a:xfrm>
            <a:off x="485378" y="1772816"/>
            <a:ext cx="8175661" cy="1600438"/>
          </a:xfrm>
          <a:prstGeom prst="rect">
            <a:avLst/>
          </a:prstGeom>
          <a:noFill/>
        </p:spPr>
        <p:txBody>
          <a:bodyPr wrap="square" rtlCol="0">
            <a:spAutoFit/>
          </a:bodyPr>
          <a:lstStyle/>
          <a:p>
            <a:r>
              <a:rPr lang="en-US" sz="1800" b="1" u="sng" dirty="0"/>
              <a:t>Revenue Opportunities</a:t>
            </a:r>
          </a:p>
          <a:p>
            <a:pPr marL="285750" indent="-285750">
              <a:buFont typeface="Arial" panose="020B0604020202020204" pitchFamily="34" charset="0"/>
              <a:buChar char="•"/>
            </a:pPr>
            <a:r>
              <a:rPr lang="en-US" sz="1600" dirty="0" smtClean="0"/>
              <a:t>HK market has estimated </a:t>
            </a:r>
            <a:r>
              <a:rPr lang="en-US" sz="1600" b="1" dirty="0" smtClean="0">
                <a:solidFill>
                  <a:srgbClr val="0070C0"/>
                </a:solidFill>
              </a:rPr>
              <a:t>3.76 millions</a:t>
            </a:r>
            <a:r>
              <a:rPr lang="en-US" sz="1600" dirty="0" smtClean="0"/>
              <a:t> active FB users in 2019</a:t>
            </a:r>
          </a:p>
          <a:p>
            <a:pPr lvl="1"/>
            <a:r>
              <a:rPr lang="en-US" sz="1600" dirty="0">
                <a:hlinkClick r:id="rId2"/>
              </a:rPr>
              <a:t>https://www.statista.com/statistics/558226/number-of-facebook-users-in-hong-kong/</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Each user can be engaged in multiple expertise areas where average COL matching fees is estimated to be </a:t>
            </a:r>
            <a:r>
              <a:rPr lang="en-US" sz="1600" b="1" dirty="0" smtClean="0">
                <a:solidFill>
                  <a:srgbClr val="0070C0"/>
                </a:solidFill>
              </a:rPr>
              <a:t>HK$ 1,000 per case</a:t>
            </a: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370782574"/>
              </p:ext>
            </p:extLst>
          </p:nvPr>
        </p:nvGraphicFramePr>
        <p:xfrm>
          <a:off x="755576" y="3373254"/>
          <a:ext cx="7704856" cy="2947139"/>
        </p:xfrm>
        <a:graphic>
          <a:graphicData uri="http://schemas.openxmlformats.org/drawingml/2006/table">
            <a:tbl>
              <a:tblPr firstRow="1" bandRow="1">
                <a:tableStyleId>{5C22544A-7EE6-4342-B048-85BDC9FD1C3A}</a:tableStyleId>
              </a:tblPr>
              <a:tblGrid>
                <a:gridCol w="3871973"/>
                <a:gridCol w="3832883"/>
              </a:tblGrid>
              <a:tr h="341167">
                <a:tc>
                  <a:txBody>
                    <a:bodyPr/>
                    <a:lstStyle/>
                    <a:p>
                      <a:r>
                        <a:rPr lang="en-US" sz="1400" dirty="0" smtClean="0"/>
                        <a:t>HK Market </a:t>
                      </a:r>
                      <a:endParaRPr lang="en-US" sz="1400" dirty="0"/>
                    </a:p>
                  </a:txBody>
                  <a:tcPr marL="68580" marR="68580"/>
                </a:tc>
                <a:tc>
                  <a:txBody>
                    <a:bodyPr/>
                    <a:lstStyle/>
                    <a:p>
                      <a:r>
                        <a:rPr lang="en-US" sz="1400" dirty="0" smtClean="0"/>
                        <a:t>Revenue</a:t>
                      </a:r>
                      <a:r>
                        <a:rPr lang="en-US" sz="1400" baseline="0" dirty="0" smtClean="0"/>
                        <a:t> (HK$)</a:t>
                      </a:r>
                      <a:endParaRPr lang="en-US" sz="1400" dirty="0"/>
                    </a:p>
                  </a:txBody>
                  <a:tcPr marL="68580" marR="68580"/>
                </a:tc>
              </a:tr>
              <a:tr h="378913">
                <a:tc>
                  <a:txBody>
                    <a:bodyPr/>
                    <a:lstStyle/>
                    <a:p>
                      <a:r>
                        <a:rPr lang="en-US" sz="1400" dirty="0" smtClean="0"/>
                        <a:t>Estimated active HK Facebook users</a:t>
                      </a:r>
                      <a:endParaRPr lang="en-US" sz="1400" dirty="0"/>
                    </a:p>
                  </a:txBody>
                  <a:tcPr marL="68580" marR="68580"/>
                </a:tc>
                <a:tc>
                  <a:txBody>
                    <a:bodyPr/>
                    <a:lstStyle/>
                    <a:p>
                      <a:r>
                        <a:rPr lang="en-US" sz="1400" dirty="0" smtClean="0"/>
                        <a:t>3,760,000</a:t>
                      </a:r>
                    </a:p>
                  </a:txBody>
                  <a:tcPr marL="68580" marR="68580"/>
                </a:tc>
              </a:tr>
              <a:tr h="396913">
                <a:tc>
                  <a:txBody>
                    <a:bodyPr/>
                    <a:lstStyle/>
                    <a:p>
                      <a:r>
                        <a:rPr lang="en-US" sz="1400" dirty="0" smtClean="0"/>
                        <a:t>No. of expertise</a:t>
                      </a:r>
                      <a:r>
                        <a:rPr lang="en-US" sz="1400" baseline="0" dirty="0" smtClean="0"/>
                        <a:t> area per COL</a:t>
                      </a:r>
                      <a:endParaRPr lang="en-US" sz="1400" dirty="0"/>
                    </a:p>
                  </a:txBody>
                  <a:tcPr marL="68580" marR="68580"/>
                </a:tc>
                <a:tc>
                  <a:txBody>
                    <a:bodyPr/>
                    <a:lstStyle/>
                    <a:p>
                      <a:r>
                        <a:rPr lang="en-US" sz="1400" dirty="0" smtClean="0"/>
                        <a:t>5</a:t>
                      </a:r>
                      <a:endParaRPr lang="en-US" sz="1400" dirty="0"/>
                    </a:p>
                  </a:txBody>
                  <a:tcPr marL="68580" marR="68580"/>
                </a:tc>
              </a:tr>
              <a:tr h="396913">
                <a:tc>
                  <a:txBody>
                    <a:bodyPr/>
                    <a:lstStyle/>
                    <a:p>
                      <a:r>
                        <a:rPr lang="en-US" sz="1400" dirty="0" smtClean="0"/>
                        <a:t>Ratio</a:t>
                      </a:r>
                      <a:r>
                        <a:rPr lang="en-US" sz="1400" baseline="0" dirty="0" smtClean="0"/>
                        <a:t> of one COL to their friends</a:t>
                      </a:r>
                      <a:endParaRPr lang="en-US" sz="1400" dirty="0"/>
                    </a:p>
                  </a:txBody>
                  <a:tcPr marL="68580" marR="68580"/>
                </a:tc>
                <a:tc>
                  <a:txBody>
                    <a:bodyPr/>
                    <a:lstStyle/>
                    <a:p>
                      <a:r>
                        <a:rPr lang="en-US" sz="1400" dirty="0" smtClean="0"/>
                        <a:t>1 to 20</a:t>
                      </a:r>
                      <a:r>
                        <a:rPr lang="en-US" sz="1400" baseline="0" dirty="0" smtClean="0"/>
                        <a:t> (0.05)</a:t>
                      </a:r>
                      <a:endParaRPr lang="en-US" sz="1400" dirty="0"/>
                    </a:p>
                  </a:txBody>
                  <a:tcPr marL="68580" marR="68580"/>
                </a:tc>
              </a:tr>
              <a:tr h="396913">
                <a:tc>
                  <a:txBody>
                    <a:bodyPr/>
                    <a:lstStyle/>
                    <a:p>
                      <a:r>
                        <a:rPr lang="en-US" sz="1400" dirty="0" smtClean="0"/>
                        <a:t>Matching fee of each COL case</a:t>
                      </a:r>
                      <a:endParaRPr lang="en-US" sz="1400" dirty="0"/>
                    </a:p>
                  </a:txBody>
                  <a:tcPr marL="68580" marR="68580"/>
                </a:tc>
                <a:tc>
                  <a:txBody>
                    <a:bodyPr/>
                    <a:lstStyle/>
                    <a:p>
                      <a:r>
                        <a:rPr lang="en-US" sz="1400" dirty="0" smtClean="0"/>
                        <a:t>$ 1,000</a:t>
                      </a:r>
                      <a:endParaRPr lang="en-US" sz="1400" dirty="0"/>
                    </a:p>
                  </a:txBody>
                  <a:tcPr marL="68580" marR="68580"/>
                </a:tc>
              </a:tr>
              <a:tr h="396913">
                <a:tc>
                  <a:txBody>
                    <a:bodyPr/>
                    <a:lstStyle/>
                    <a:p>
                      <a:r>
                        <a:rPr lang="en-US" sz="1400" dirty="0" smtClean="0"/>
                        <a:t>Total</a:t>
                      </a:r>
                      <a:endParaRPr lang="en-US" sz="14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3,760,000 * 5 / 20 * $1000</a:t>
                      </a:r>
                    </a:p>
                    <a:p>
                      <a:r>
                        <a:rPr lang="en-US" sz="1400" dirty="0" smtClean="0"/>
                        <a:t>= $ 940,000,000 (940</a:t>
                      </a:r>
                      <a:r>
                        <a:rPr lang="en-US" sz="1400" baseline="0" dirty="0" smtClean="0"/>
                        <a:t> M)</a:t>
                      </a:r>
                      <a:endParaRPr lang="en-US" sz="1400" dirty="0"/>
                    </a:p>
                  </a:txBody>
                  <a:tcPr marL="68580" marR="68580"/>
                </a:tc>
              </a:tr>
              <a:tr h="252895">
                <a:tc>
                  <a:txBody>
                    <a:bodyPr/>
                    <a:lstStyle/>
                    <a:p>
                      <a:r>
                        <a:rPr lang="en-US" sz="1400" b="1" dirty="0" smtClean="0">
                          <a:solidFill>
                            <a:srgbClr val="00B050"/>
                          </a:solidFill>
                        </a:rPr>
                        <a:t>Capture</a:t>
                      </a:r>
                      <a:r>
                        <a:rPr lang="en-US" sz="1400" b="1" baseline="0" dirty="0" smtClean="0">
                          <a:solidFill>
                            <a:srgbClr val="00B050"/>
                          </a:solidFill>
                        </a:rPr>
                        <a:t> 5% of the total</a:t>
                      </a:r>
                      <a:endParaRPr lang="en-US" sz="1400" b="1" dirty="0">
                        <a:solidFill>
                          <a:srgbClr val="00B050"/>
                        </a:solidFill>
                      </a:endParaRPr>
                    </a:p>
                  </a:txBody>
                  <a:tcPr marL="68580" marR="68580"/>
                </a:tc>
                <a:tc>
                  <a:txBody>
                    <a:bodyPr/>
                    <a:lstStyle/>
                    <a:p>
                      <a:r>
                        <a:rPr lang="en-US" sz="1400" b="1" baseline="0" dirty="0" smtClean="0">
                          <a:solidFill>
                            <a:srgbClr val="00B050"/>
                          </a:solidFill>
                        </a:rPr>
                        <a:t>5% * 940,000,000</a:t>
                      </a:r>
                    </a:p>
                    <a:p>
                      <a:r>
                        <a:rPr lang="en-US" sz="1400" b="1" baseline="0" dirty="0" smtClean="0">
                          <a:solidFill>
                            <a:srgbClr val="00B050"/>
                          </a:solidFill>
                        </a:rPr>
                        <a:t>= $ </a:t>
                      </a:r>
                      <a:r>
                        <a:rPr lang="en-US" sz="1400" b="1" dirty="0" smtClean="0">
                          <a:solidFill>
                            <a:srgbClr val="00B050"/>
                          </a:solidFill>
                        </a:rPr>
                        <a:t>47,000,000</a:t>
                      </a:r>
                      <a:r>
                        <a:rPr lang="en-US" sz="1400" b="1" baseline="0" dirty="0" smtClean="0">
                          <a:solidFill>
                            <a:srgbClr val="00B050"/>
                          </a:solidFill>
                        </a:rPr>
                        <a:t> (47M)</a:t>
                      </a:r>
                      <a:endParaRPr lang="en-US" sz="1400" b="1" dirty="0">
                        <a:solidFill>
                          <a:srgbClr val="00B050"/>
                        </a:solidFill>
                      </a:endParaRPr>
                    </a:p>
                  </a:txBody>
                  <a:tcPr marL="68580" marR="68580"/>
                </a:tc>
              </a:tr>
            </a:tbl>
          </a:graphicData>
        </a:graphic>
      </p:graphicFrame>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41945296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Development Pipelines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Facebook </a:t>
            </a:r>
            <a:r>
              <a:rPr lang="en-US" sz="2000" dirty="0"/>
              <a:t>&amp; Web Data Extraction</a:t>
            </a:r>
          </a:p>
          <a:p>
            <a:pPr lvl="1"/>
            <a:r>
              <a:rPr lang="en-US" sz="2000" dirty="0"/>
              <a:t>Storage (Database)</a:t>
            </a:r>
          </a:p>
          <a:p>
            <a:pPr lvl="1"/>
            <a:r>
              <a:rPr lang="en-US" sz="2000" dirty="0"/>
              <a:t>Pre-process: Cleaning, Small Caps, Tokenize </a:t>
            </a:r>
          </a:p>
          <a:p>
            <a:pPr lvl="1"/>
            <a:r>
              <a:rPr lang="en-US" sz="2000" dirty="0"/>
              <a:t>Post-process: Remove </a:t>
            </a:r>
            <a:r>
              <a:rPr lang="en-US" sz="2000" dirty="0" err="1"/>
              <a:t>StopWord</a:t>
            </a:r>
            <a:r>
              <a:rPr lang="en-US" sz="2000" dirty="0"/>
              <a:t>, Word Stemming</a:t>
            </a:r>
          </a:p>
          <a:p>
            <a:pPr lvl="1"/>
            <a:r>
              <a:rPr lang="en-US" sz="2000" dirty="0"/>
              <a:t>Index</a:t>
            </a:r>
          </a:p>
          <a:p>
            <a:pPr lvl="1"/>
            <a:r>
              <a:rPr lang="en-US" sz="2000" dirty="0"/>
              <a:t>Search Query</a:t>
            </a:r>
          </a:p>
          <a:p>
            <a:pPr lvl="1"/>
            <a:r>
              <a:rPr lang="en-US" sz="2000" dirty="0"/>
              <a:t>Relevance and Sorting</a:t>
            </a:r>
          </a:p>
          <a:p>
            <a:pPr lvl="1"/>
            <a:r>
              <a:rPr lang="en-US" sz="2000" dirty="0"/>
              <a:t>Visualization &amp; Interpretation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Tree>
    <p:extLst>
      <p:ext uri="{BB962C8B-B14F-4D97-AF65-F5344CB8AC3E}">
        <p14:creationId xmlns:p14="http://schemas.microsoft.com/office/powerpoint/2010/main" val="33359007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Data Extraction &amp; Storage</a:t>
            </a:r>
            <a:endParaRPr lang="en-US" dirty="0"/>
          </a:p>
        </p:txBody>
      </p:sp>
      <p:sp>
        <p:nvSpPr>
          <p:cNvPr id="7" name="Content Placeholder 1"/>
          <p:cNvSpPr txBox="1">
            <a:spLocks/>
          </p:cNvSpPr>
          <p:nvPr/>
        </p:nvSpPr>
        <p:spPr>
          <a:xfrm>
            <a:off x="395536" y="1700808"/>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Data Extraction</a:t>
            </a:r>
          </a:p>
          <a:p>
            <a:pPr lvl="1"/>
            <a:r>
              <a:rPr lang="en-US" sz="1800" dirty="0"/>
              <a:t>Manage Facebook account</a:t>
            </a:r>
          </a:p>
          <a:p>
            <a:pPr lvl="1"/>
            <a:r>
              <a:rPr lang="en-US" sz="1800" dirty="0"/>
              <a:t>Disconnect and retry</a:t>
            </a:r>
          </a:p>
          <a:p>
            <a:pPr lvl="1"/>
            <a:r>
              <a:rPr lang="en-US" sz="1800" dirty="0"/>
              <a:t>Throttling</a:t>
            </a:r>
          </a:p>
          <a:p>
            <a:pPr lvl="1"/>
            <a:r>
              <a:rPr lang="en-US" sz="1800" dirty="0"/>
              <a:t>Web Scraping</a:t>
            </a:r>
          </a:p>
          <a:p>
            <a:pPr lvl="1"/>
            <a:r>
              <a:rPr lang="en-US" sz="1800" dirty="0"/>
              <a:t>Privacy </a:t>
            </a:r>
            <a:r>
              <a:rPr lang="en-US" sz="1800" dirty="0" smtClean="0"/>
              <a:t>limitation</a:t>
            </a:r>
            <a:r>
              <a:rPr lang="en-US" sz="2000" dirty="0" smtClean="0"/>
              <a:t> </a:t>
            </a:r>
            <a:r>
              <a:rPr lang="en-US" sz="1400" dirty="0" smtClean="0"/>
              <a:t>(</a:t>
            </a:r>
            <a:r>
              <a:rPr lang="en-US" sz="1400" dirty="0">
                <a:solidFill>
                  <a:srgbClr val="FF0000"/>
                </a:solidFill>
                <a:hlinkClick r:id="rId2"/>
              </a:rPr>
              <a:t>Cambridge </a:t>
            </a:r>
            <a:r>
              <a:rPr lang="en-US" sz="1400" dirty="0" err="1" smtClean="0">
                <a:solidFill>
                  <a:srgbClr val="FF0000"/>
                </a:solidFill>
                <a:hlinkClick r:id="rId2"/>
              </a:rPr>
              <a:t>Analytica</a:t>
            </a:r>
            <a:r>
              <a:rPr lang="en-US" sz="1400" dirty="0" smtClean="0">
                <a:solidFill>
                  <a:srgbClr val="FF0000"/>
                </a:solidFill>
                <a:hlinkClick r:id="rId2"/>
              </a:rPr>
              <a:t> Scandal</a:t>
            </a:r>
            <a:r>
              <a:rPr lang="en-US" sz="1400" dirty="0" smtClean="0">
                <a:hlinkClick r:id="rId2"/>
              </a:rPr>
              <a:t>: </a:t>
            </a:r>
            <a:r>
              <a:rPr lang="en-US" sz="1400" dirty="0" smtClean="0">
                <a:solidFill>
                  <a:srgbClr val="FF0000"/>
                </a:solidFill>
                <a:hlinkClick r:id="rId2"/>
              </a:rPr>
              <a:t>Facebook </a:t>
            </a:r>
            <a:r>
              <a:rPr lang="en-US" sz="1400" dirty="0">
                <a:solidFill>
                  <a:srgbClr val="FF0000"/>
                </a:solidFill>
                <a:hlinkClick r:id="rId2"/>
              </a:rPr>
              <a:t>Allowed Firm To Exploit Data To Target American </a:t>
            </a:r>
            <a:r>
              <a:rPr lang="en-US" sz="1400" dirty="0" smtClean="0">
                <a:solidFill>
                  <a:srgbClr val="FF0000"/>
                </a:solidFill>
                <a:hlinkClick r:id="rId2"/>
              </a:rPr>
              <a:t>Voters</a:t>
            </a:r>
            <a:r>
              <a:rPr lang="en-US" sz="1400" dirty="0" smtClean="0"/>
              <a:t>)</a:t>
            </a:r>
            <a:endParaRPr lang="en-US" sz="1400" dirty="0"/>
          </a:p>
          <a:p>
            <a:endParaRPr lang="en-US" sz="1800" b="1" dirty="0" smtClean="0"/>
          </a:p>
          <a:p>
            <a:r>
              <a:rPr lang="en-US" sz="1800" b="1" dirty="0" smtClean="0"/>
              <a:t>Storage</a:t>
            </a:r>
            <a:endParaRPr lang="en-US" sz="1800" b="1" dirty="0"/>
          </a:p>
          <a:p>
            <a:pPr lvl="1"/>
            <a:r>
              <a:rPr lang="en-US" sz="1800" dirty="0"/>
              <a:t>Durable</a:t>
            </a:r>
          </a:p>
          <a:p>
            <a:pPr lvl="1"/>
            <a:r>
              <a:rPr lang="en-US" sz="1800" dirty="0"/>
              <a:t>Handle concurrency (multiple writer)</a:t>
            </a:r>
          </a:p>
          <a:p>
            <a:pPr lvl="1"/>
            <a:r>
              <a:rPr lang="en-US" sz="1800" dirty="0"/>
              <a:t>Fast retrieval</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pic>
        <p:nvPicPr>
          <p:cNvPr id="3076" name="Picture 4" descr="buy likes factory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132856"/>
            <a:ext cx="3440916" cy="317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401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Pre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Cleaning</a:t>
            </a:r>
          </a:p>
          <a:p>
            <a:pPr lvl="1"/>
            <a:r>
              <a:rPr lang="en-US" sz="1800" dirty="0"/>
              <a:t>Remove symbols (, [ ] \ ! # </a:t>
            </a:r>
            <a:r>
              <a:rPr lang="en-US" sz="1800" dirty="0" err="1"/>
              <a:t>etc</a:t>
            </a:r>
            <a:r>
              <a:rPr lang="en-US" sz="1800" dirty="0"/>
              <a:t>)</a:t>
            </a:r>
          </a:p>
          <a:p>
            <a:pPr lvl="1"/>
            <a:r>
              <a:rPr lang="en-US" sz="1800" dirty="0"/>
              <a:t>Remove </a:t>
            </a:r>
            <a:r>
              <a:rPr lang="en-US" sz="1800" dirty="0" smtClean="0"/>
              <a:t>URLs</a:t>
            </a:r>
          </a:p>
          <a:p>
            <a:pPr lvl="1"/>
            <a:endParaRPr lang="en-US" sz="2000" dirty="0"/>
          </a:p>
          <a:p>
            <a:r>
              <a:rPr lang="en-US" sz="2000" b="1" dirty="0"/>
              <a:t>Small Caps</a:t>
            </a:r>
          </a:p>
          <a:p>
            <a:pPr lvl="1"/>
            <a:r>
              <a:rPr lang="en-US" sz="1800" dirty="0"/>
              <a:t>Convert all English letters to small caps</a:t>
            </a:r>
          </a:p>
          <a:p>
            <a:endParaRPr lang="en-US" sz="1800" b="1" dirty="0" smtClean="0"/>
          </a:p>
          <a:p>
            <a:r>
              <a:rPr lang="en-US" sz="2000" b="1" dirty="0" smtClean="0"/>
              <a:t>Tokenize</a:t>
            </a:r>
            <a:endParaRPr lang="en-US" sz="1800" b="1" dirty="0"/>
          </a:p>
          <a:p>
            <a:pPr lvl="1"/>
            <a:r>
              <a:rPr lang="en-US" sz="1800" dirty="0"/>
              <a:t>Break the sentence into words </a:t>
            </a:r>
          </a:p>
          <a:p>
            <a:pPr lvl="1"/>
            <a:r>
              <a:rPr lang="en-US" sz="1800" dirty="0"/>
              <a:t>English is easy but Chinese is not</a:t>
            </a:r>
          </a:p>
          <a:p>
            <a:pPr lvl="1"/>
            <a:r>
              <a:rPr lang="en-US" sz="1800" dirty="0"/>
              <a:t>Example:</a:t>
            </a:r>
          </a:p>
          <a:p>
            <a:pPr lvl="2"/>
            <a:r>
              <a:rPr lang="zh-TW" altLang="en-US" sz="1800" dirty="0"/>
              <a:t>各位父母買零食要留意</a:t>
            </a:r>
            <a:endParaRPr lang="en-US" altLang="zh-TW" sz="1800" dirty="0"/>
          </a:p>
          <a:p>
            <a:pPr lvl="2"/>
            <a:r>
              <a:rPr lang="zh-TW" altLang="en-US" sz="1800" dirty="0"/>
              <a:t>各位 父母 買零食 要 留意 </a:t>
            </a:r>
            <a:r>
              <a:rPr lang="en-US" altLang="zh-TW" sz="1800" dirty="0"/>
              <a:t>(with space between each phrases</a:t>
            </a:r>
            <a:r>
              <a:rPr lang="en-US" altLang="zh-TW" sz="1800" dirty="0" smtClean="0"/>
              <a:t>)</a:t>
            </a:r>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Tree>
    <p:extLst>
      <p:ext uri="{BB962C8B-B14F-4D97-AF65-F5344CB8AC3E}">
        <p14:creationId xmlns:p14="http://schemas.microsoft.com/office/powerpoint/2010/main" val="189358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Post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Remove </a:t>
            </a:r>
            <a:r>
              <a:rPr lang="en-US" sz="1800" b="1" dirty="0"/>
              <a:t>Stop Word</a:t>
            </a:r>
          </a:p>
          <a:p>
            <a:pPr lvl="1"/>
            <a:r>
              <a:rPr lang="en-US" sz="1800" b="1" dirty="0"/>
              <a:t>English</a:t>
            </a:r>
            <a:r>
              <a:rPr lang="en-US" sz="1800" dirty="0"/>
              <a:t>: a an the</a:t>
            </a:r>
          </a:p>
          <a:p>
            <a:pPr lvl="1"/>
            <a:r>
              <a:rPr lang="en-US" sz="1800" b="1" dirty="0"/>
              <a:t>Chinese</a:t>
            </a:r>
            <a:r>
              <a:rPr lang="en-US" sz="1800" dirty="0"/>
              <a:t>: </a:t>
            </a:r>
            <a:r>
              <a:rPr lang="zh-TW" altLang="en-US" sz="1800" dirty="0"/>
              <a:t>的 了 嗎</a:t>
            </a:r>
            <a:endParaRPr lang="en-US" sz="1800" dirty="0"/>
          </a:p>
          <a:p>
            <a:endParaRPr lang="en-US" sz="1800" dirty="0" smtClean="0"/>
          </a:p>
          <a:p>
            <a:r>
              <a:rPr lang="en-US" sz="1800" b="1" dirty="0" smtClean="0"/>
              <a:t>Word </a:t>
            </a:r>
            <a:r>
              <a:rPr lang="en-US" sz="1800" b="1" dirty="0"/>
              <a:t>Stemming</a:t>
            </a:r>
          </a:p>
          <a:p>
            <a:pPr lvl="1"/>
            <a:r>
              <a:rPr lang="en-US" altLang="zh-TW" sz="1800" b="1" dirty="0"/>
              <a:t>English</a:t>
            </a:r>
            <a:r>
              <a:rPr lang="en-US" altLang="zh-TW" sz="1800" dirty="0"/>
              <a:t>: </a:t>
            </a:r>
            <a:r>
              <a:rPr lang="en-US" sz="1800" dirty="0"/>
              <a:t>stems stemmer stemming stemmed</a:t>
            </a:r>
          </a:p>
          <a:p>
            <a:pPr lvl="1"/>
            <a:r>
              <a:rPr lang="en-US" sz="1800" b="1" dirty="0"/>
              <a:t>Chinese</a:t>
            </a:r>
            <a:r>
              <a:rPr lang="en-US" sz="1800" dirty="0"/>
              <a:t>: </a:t>
            </a:r>
            <a:r>
              <a:rPr lang="zh-TW" altLang="en-US" sz="1800" dirty="0"/>
              <a:t>香港大學</a:t>
            </a:r>
            <a:r>
              <a:rPr lang="en-US" altLang="zh-TW" sz="1800" dirty="0"/>
              <a:t>, </a:t>
            </a:r>
            <a:r>
              <a:rPr lang="zh-TW" altLang="en-US" sz="1800" dirty="0"/>
              <a:t>港大</a:t>
            </a:r>
            <a:r>
              <a:rPr lang="en-US" altLang="zh-TW" sz="1800" dirty="0"/>
              <a:t>, </a:t>
            </a:r>
            <a:r>
              <a:rPr lang="en-US" altLang="zh-TW" sz="1800" dirty="0" err="1"/>
              <a:t>hku</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Tree>
    <p:extLst>
      <p:ext uri="{BB962C8B-B14F-4D97-AF65-F5344CB8AC3E}">
        <p14:creationId xmlns:p14="http://schemas.microsoft.com/office/powerpoint/2010/main" val="18519430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Indexing</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Searching:</a:t>
            </a:r>
          </a:p>
          <a:p>
            <a:r>
              <a:rPr lang="en-US" sz="1800" dirty="0"/>
              <a:t>	</a:t>
            </a:r>
            <a:r>
              <a:rPr lang="en-US" sz="1800" dirty="0" smtClean="0"/>
              <a:t>Inverted </a:t>
            </a:r>
            <a:r>
              <a:rPr lang="en-US" sz="1800" dirty="0"/>
              <a:t>Index</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pic>
        <p:nvPicPr>
          <p:cNvPr id="6" name="Picture 2" descr="inverted inde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844823"/>
            <a:ext cx="5184576" cy="39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26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Search Query</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Logical “and” “not”</a:t>
            </a:r>
          </a:p>
          <a:p>
            <a:pPr lvl="1"/>
            <a:r>
              <a:rPr lang="en-US" altLang="zh-TW" sz="2000" dirty="0"/>
              <a:t>(</a:t>
            </a:r>
            <a:r>
              <a:rPr lang="zh-TW" altLang="en-US" sz="2000" dirty="0"/>
              <a:t>曾俊華 </a:t>
            </a:r>
            <a:r>
              <a:rPr lang="en-US" sz="2000" dirty="0"/>
              <a:t>and (</a:t>
            </a:r>
            <a:r>
              <a:rPr lang="zh-TW" altLang="en-US" sz="2000" dirty="0"/>
              <a:t>教育 醫療</a:t>
            </a:r>
            <a:r>
              <a:rPr lang="en-US" altLang="zh-TW" sz="2000" dirty="0"/>
              <a:t>)) </a:t>
            </a:r>
            <a:r>
              <a:rPr lang="en-US" sz="2000" dirty="0"/>
              <a:t>not (</a:t>
            </a:r>
            <a:r>
              <a:rPr lang="zh-TW" altLang="en-US" sz="2000" dirty="0"/>
              <a:t>林鄭 胡官</a:t>
            </a:r>
            <a:r>
              <a:rPr lang="en-US" altLang="zh-TW" sz="2000" dirty="0"/>
              <a:t>)</a:t>
            </a:r>
            <a:endParaRPr lang="en-US" sz="2000" dirty="0"/>
          </a:p>
          <a:p>
            <a:r>
              <a:rPr lang="en-US" sz="2000" dirty="0"/>
              <a:t>Wildcard * ?</a:t>
            </a:r>
          </a:p>
          <a:p>
            <a:pPr lvl="1"/>
            <a:r>
              <a:rPr lang="en-US" sz="2000" dirty="0" err="1"/>
              <a:t>te?t</a:t>
            </a:r>
            <a:endParaRPr lang="en-US" sz="2000" dirty="0"/>
          </a:p>
          <a:p>
            <a:pPr lvl="1"/>
            <a:r>
              <a:rPr lang="en-US" sz="2000" dirty="0"/>
              <a:t>test*</a:t>
            </a:r>
          </a:p>
          <a:p>
            <a:r>
              <a:rPr lang="en-US" sz="2000" dirty="0"/>
              <a:t>Proximity </a:t>
            </a:r>
          </a:p>
          <a:p>
            <a:pPr lvl="1"/>
            <a:r>
              <a:rPr lang="en-US" sz="2000" dirty="0" err="1"/>
              <a:t>jakarta</a:t>
            </a:r>
            <a:r>
              <a:rPr lang="en-US" sz="2000" dirty="0"/>
              <a:t> apache"~10</a:t>
            </a:r>
            <a:br>
              <a:rPr lang="en-US" sz="2000" dirty="0"/>
            </a:br>
            <a:r>
              <a:rPr lang="en-US" sz="2000" dirty="0"/>
              <a:t>(search for a "apache" and "</a:t>
            </a:r>
            <a:r>
              <a:rPr lang="en-US" sz="2000" dirty="0" err="1"/>
              <a:t>jakarta</a:t>
            </a:r>
            <a:r>
              <a:rPr lang="en-US" sz="2000" dirty="0"/>
              <a:t>" within 10 words of each other in a document use the search)</a:t>
            </a:r>
          </a:p>
          <a:p>
            <a:r>
              <a:rPr lang="en-US" sz="2000" dirty="0"/>
              <a:t>Range </a:t>
            </a:r>
          </a:p>
          <a:p>
            <a:pPr lvl="1"/>
            <a:r>
              <a:rPr lang="en-US" sz="2000" dirty="0"/>
              <a:t>[20020101 TO 20030101]</a:t>
            </a:r>
          </a:p>
          <a:p>
            <a:pPr lvl="1"/>
            <a:r>
              <a:rPr lang="en-US" sz="2000" dirty="0"/>
              <a:t>{Aida TO Carmen}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Tree>
    <p:extLst>
      <p:ext uri="{BB962C8B-B14F-4D97-AF65-F5344CB8AC3E}">
        <p14:creationId xmlns:p14="http://schemas.microsoft.com/office/powerpoint/2010/main" val="3986707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Relevance &amp; Sorting</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What to display from the 1millions matched results</a:t>
            </a:r>
            <a:r>
              <a:rPr lang="en-US" sz="2000" dirty="0" smtClean="0"/>
              <a:t>?</a:t>
            </a:r>
          </a:p>
          <a:p>
            <a:pPr lvl="1"/>
            <a:endParaRPr lang="en-US" sz="2000" dirty="0" smtClean="0"/>
          </a:p>
          <a:p>
            <a:pPr lvl="1"/>
            <a:r>
              <a:rPr lang="en-US" sz="2000" dirty="0" smtClean="0"/>
              <a:t>TF-IDF </a:t>
            </a:r>
            <a:r>
              <a:rPr lang="en-US" sz="2000" dirty="0"/>
              <a:t>(Term Frequency/Invert Document Frequency</a:t>
            </a:r>
            <a:r>
              <a:rPr lang="en-US" sz="2000" dirty="0" smtClean="0"/>
              <a:t>)</a:t>
            </a:r>
          </a:p>
          <a:p>
            <a:pPr lvl="1"/>
            <a:endParaRPr lang="en-US" sz="2000" dirty="0" smtClean="0"/>
          </a:p>
          <a:p>
            <a:pPr lvl="1"/>
            <a:r>
              <a:rPr lang="en-US" sz="2000" dirty="0" smtClean="0"/>
              <a:t>Google PageRank</a:t>
            </a:r>
          </a:p>
          <a:p>
            <a:pPr lvl="1"/>
            <a:endParaRPr lang="en-US" sz="2000" dirty="0" smtClean="0"/>
          </a:p>
          <a:p>
            <a:pPr lvl="1"/>
            <a:r>
              <a:rPr lang="en-US" sz="2000" dirty="0" smtClean="0"/>
              <a:t>Vector </a:t>
            </a:r>
            <a:r>
              <a:rPr lang="en-US" sz="2000" dirty="0"/>
              <a:t>Space Model (Word Embedding)</a:t>
            </a:r>
          </a:p>
          <a:p>
            <a:pPr lvl="1"/>
            <a:endParaRPr lang="en-US" sz="2000" dirty="0" smtClean="0"/>
          </a:p>
          <a:p>
            <a:pPr lvl="1"/>
            <a:r>
              <a:rPr lang="en-US" sz="2000" dirty="0" smtClean="0"/>
              <a:t>Social </a:t>
            </a:r>
            <a:r>
              <a:rPr lang="en-US" sz="2000" dirty="0"/>
              <a:t>Media </a:t>
            </a:r>
            <a:r>
              <a:rPr lang="en-US" sz="2000" dirty="0" smtClean="0"/>
              <a:t>Ranking</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Tree>
    <p:extLst>
      <p:ext uri="{BB962C8B-B14F-4D97-AF65-F5344CB8AC3E}">
        <p14:creationId xmlns:p14="http://schemas.microsoft.com/office/powerpoint/2010/main" val="41674192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Google PageRank</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pic>
        <p:nvPicPr>
          <p:cNvPr id="9218" name="Picture 2" descr="google pageran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58094"/>
            <a:ext cx="5218801" cy="4205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690268"/>
            <a:ext cx="7272808" cy="830997"/>
          </a:xfrm>
          <a:prstGeom prst="rect">
            <a:avLst/>
          </a:prstGeom>
          <a:noFill/>
        </p:spPr>
        <p:txBody>
          <a:bodyPr wrap="square" rtlCol="0">
            <a:spAutoFit/>
          </a:bodyPr>
          <a:lstStyle/>
          <a:p>
            <a:r>
              <a:rPr lang="en-US" sz="1600" dirty="0" smtClean="0"/>
              <a:t>Search Engine Optimization (</a:t>
            </a:r>
            <a:r>
              <a:rPr lang="en-US" sz="1600" dirty="0"/>
              <a:t>SEO): </a:t>
            </a:r>
            <a:r>
              <a:rPr lang="en-US" sz="1600" dirty="0" smtClean="0"/>
              <a:t>	</a:t>
            </a:r>
            <a:r>
              <a:rPr lang="en-US" sz="1600" dirty="0" smtClean="0">
                <a:hlinkClick r:id="rId3"/>
              </a:rPr>
              <a:t>https</a:t>
            </a:r>
            <a:r>
              <a:rPr lang="en-US" sz="1600" dirty="0">
                <a:hlinkClick r:id="rId3"/>
              </a:rPr>
              <a:t>://</a:t>
            </a:r>
            <a:r>
              <a:rPr lang="en-US" sz="1600" dirty="0" smtClean="0">
                <a:hlinkClick r:id="rId3"/>
              </a:rPr>
              <a:t>en.wikipedia.org/wiki/Search_engine_optimization</a:t>
            </a:r>
            <a:endParaRPr lang="en-US" sz="1600" dirty="0" smtClean="0"/>
          </a:p>
          <a:p>
            <a:endParaRPr lang="en-US" sz="1600" dirty="0"/>
          </a:p>
        </p:txBody>
      </p:sp>
      <p:sp>
        <p:nvSpPr>
          <p:cNvPr id="4" name="TextBox 3"/>
          <p:cNvSpPr txBox="1"/>
          <p:nvPr/>
        </p:nvSpPr>
        <p:spPr>
          <a:xfrm>
            <a:off x="386431" y="2132856"/>
            <a:ext cx="28464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Google realized that relevance for the web </a:t>
            </a:r>
            <a:r>
              <a:rPr lang="en-US" sz="2000" b="1" dirty="0">
                <a:solidFill>
                  <a:srgbClr val="0070C0"/>
                </a:solidFill>
              </a:rPr>
              <a:t>depended on trust</a:t>
            </a:r>
            <a:r>
              <a:rPr lang="en-US" sz="2000" dirty="0"/>
              <a:t>, </a:t>
            </a:r>
            <a:r>
              <a:rPr lang="en-US" sz="2000" b="1" dirty="0">
                <a:solidFill>
                  <a:srgbClr val="0070C0"/>
                </a:solidFill>
              </a:rPr>
              <a:t>not just text</a:t>
            </a:r>
          </a:p>
        </p:txBody>
      </p:sp>
    </p:spTree>
    <p:extLst>
      <p:ext uri="{BB962C8B-B14F-4D97-AF65-F5344CB8AC3E}">
        <p14:creationId xmlns:p14="http://schemas.microsoft.com/office/powerpoint/2010/main" val="3562121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Vector Space </a:t>
            </a:r>
            <a:r>
              <a:rPr lang="en-US" dirty="0" smtClean="0"/>
              <a:t>Model (Word Embedding)</a:t>
            </a:r>
            <a:endParaRPr lang="en-US" dirty="0"/>
          </a:p>
        </p:txBody>
      </p:sp>
      <p:sp>
        <p:nvSpPr>
          <p:cNvPr id="7" name="Content Placeholder 1"/>
          <p:cNvSpPr txBox="1">
            <a:spLocks/>
          </p:cNvSpPr>
          <p:nvPr/>
        </p:nvSpPr>
        <p:spPr>
          <a:xfrm>
            <a:off x="-180528" y="1844824"/>
            <a:ext cx="8568952" cy="17872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Representing </a:t>
            </a:r>
            <a:r>
              <a:rPr lang="en-US" sz="1800" b="1" dirty="0">
                <a:solidFill>
                  <a:srgbClr val="0070C0"/>
                </a:solidFill>
              </a:rPr>
              <a:t>text documents as vectors </a:t>
            </a:r>
            <a:r>
              <a:rPr lang="en-US" sz="1800" dirty="0"/>
              <a:t>of identifiers. </a:t>
            </a:r>
            <a:r>
              <a:rPr lang="en-US" sz="1800" b="1" dirty="0">
                <a:solidFill>
                  <a:srgbClr val="0070C0"/>
                </a:solidFill>
              </a:rPr>
              <a:t>Each dimension corresponds to a separate term</a:t>
            </a:r>
            <a:r>
              <a:rPr lang="en-US" sz="1800" dirty="0"/>
              <a:t>. If a term occurs in the document, its value in the vector is non-zero. </a:t>
            </a:r>
          </a:p>
          <a:p>
            <a:pPr marL="1257300" lvl="2" indent="-457200">
              <a:buFont typeface="Arial" panose="020B0604020202020204" pitchFamily="34" charset="0"/>
              <a:buChar char="•"/>
            </a:pPr>
            <a:r>
              <a:rPr lang="en-US" sz="1800" dirty="0"/>
              <a:t>Use </a:t>
            </a:r>
            <a:r>
              <a:rPr lang="en-US" sz="1800" b="1" dirty="0">
                <a:solidFill>
                  <a:srgbClr val="0070C0"/>
                </a:solidFill>
              </a:rPr>
              <a:t>cosine similarity </a:t>
            </a:r>
            <a:r>
              <a:rPr lang="en-US" sz="1800" dirty="0"/>
              <a:t>(e.g. dot product) to calculate the text </a:t>
            </a:r>
            <a:r>
              <a:rPr lang="en-US" sz="1800" dirty="0" smtClean="0"/>
              <a:t>similarity</a:t>
            </a:r>
            <a:endParaRPr lang="en-US" sz="1800" dirty="0"/>
          </a:p>
          <a:p>
            <a:pPr marL="400050" lvl="1" indent="0">
              <a:buNone/>
            </a:pP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pic>
        <p:nvPicPr>
          <p:cNvPr id="6" name="Picture 2" descr="text similarity vector space model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348" r="3307" b="8724"/>
          <a:stretch/>
        </p:blipFill>
        <p:spPr bwMode="auto">
          <a:xfrm>
            <a:off x="971600" y="3356992"/>
            <a:ext cx="3404834" cy="2242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xt similarity vector space mod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3212976"/>
            <a:ext cx="2755897" cy="2531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435" y="5867857"/>
            <a:ext cx="7512949" cy="646331"/>
          </a:xfrm>
          <a:prstGeom prst="rect">
            <a:avLst/>
          </a:prstGeom>
          <a:noFill/>
        </p:spPr>
        <p:txBody>
          <a:bodyPr wrap="square" rtlCol="0">
            <a:spAutoFit/>
          </a:bodyPr>
          <a:lstStyle/>
          <a:p>
            <a:pPr marL="0" lvl="1"/>
            <a:r>
              <a:rPr lang="en-US" sz="1800" b="1" dirty="0">
                <a:solidFill>
                  <a:srgbClr val="00B050"/>
                </a:solidFill>
              </a:rPr>
              <a:t>Demo</a:t>
            </a:r>
            <a:r>
              <a:rPr lang="en-US" sz="1800" dirty="0" smtClean="0"/>
              <a:t>: </a:t>
            </a:r>
            <a:r>
              <a:rPr lang="en-US" sz="1800" dirty="0">
                <a:hlinkClick r:id="rId4"/>
              </a:rPr>
              <a:t>http://projector.tensorflow.org</a:t>
            </a:r>
            <a:r>
              <a:rPr lang="en-US" sz="1800" dirty="0" smtClean="0">
                <a:hlinkClick r:id="rId4"/>
              </a:rPr>
              <a:t>/</a:t>
            </a:r>
            <a:r>
              <a:rPr lang="en-US" sz="1800" dirty="0" smtClean="0"/>
              <a:t>    </a:t>
            </a:r>
            <a:r>
              <a:rPr lang="en-US" sz="1800" b="1" dirty="0" smtClean="0">
                <a:solidFill>
                  <a:srgbClr val="00B050"/>
                </a:solidFill>
              </a:rPr>
              <a:t>Example</a:t>
            </a:r>
            <a:r>
              <a:rPr lang="en-US" sz="1800" dirty="0" smtClean="0"/>
              <a:t>: Search “</a:t>
            </a:r>
            <a:r>
              <a:rPr lang="zh-TW" altLang="en-US" sz="1800" dirty="0"/>
              <a:t>大交</a:t>
            </a:r>
            <a:r>
              <a:rPr lang="zh-TW" altLang="en-US" sz="1800" dirty="0" smtClean="0"/>
              <a:t>合</a:t>
            </a:r>
            <a:r>
              <a:rPr lang="en-US" altLang="zh-TW" sz="1800" dirty="0" smtClean="0"/>
              <a:t>”</a:t>
            </a:r>
            <a:endParaRPr lang="en-US" sz="1800" dirty="0"/>
          </a:p>
          <a:p>
            <a:endParaRPr lang="en-US" sz="1800" dirty="0"/>
          </a:p>
        </p:txBody>
      </p:sp>
    </p:spTree>
    <p:extLst>
      <p:ext uri="{BB962C8B-B14F-4D97-AF65-F5344CB8AC3E}">
        <p14:creationId xmlns:p14="http://schemas.microsoft.com/office/powerpoint/2010/main" val="20787480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Social Media Ranking</a:t>
            </a:r>
            <a:endParaRPr lang="en-US" dirty="0"/>
          </a:p>
        </p:txBody>
      </p:sp>
      <p:sp>
        <p:nvSpPr>
          <p:cNvPr id="7" name="Content Placeholder 1"/>
          <p:cNvSpPr txBox="1">
            <a:spLocks/>
          </p:cNvSpPr>
          <p:nvPr/>
        </p:nvSpPr>
        <p:spPr>
          <a:xfrm>
            <a:off x="-180528" y="1844824"/>
            <a:ext cx="95770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Sort by Date</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Popularity Index</a:t>
            </a:r>
          </a:p>
          <a:p>
            <a:pPr marL="1257300" lvl="3" indent="0">
              <a:buNone/>
            </a:pPr>
            <a:endParaRPr lang="en-US" sz="1400" dirty="0" smtClean="0"/>
          </a:p>
          <a:p>
            <a:pPr marL="1257300" lvl="3" indent="0">
              <a:buNone/>
            </a:pPr>
            <a:r>
              <a:rPr lang="en-US" sz="1400" b="1" dirty="0" smtClean="0">
                <a:solidFill>
                  <a:srgbClr val="0070C0"/>
                </a:solidFill>
              </a:rPr>
              <a:t>10*comment </a:t>
            </a:r>
            <a:r>
              <a:rPr lang="en-US" sz="1400" b="1" dirty="0">
                <a:solidFill>
                  <a:srgbClr val="0070C0"/>
                </a:solidFill>
              </a:rPr>
              <a:t>+ 5*Love + 5*Angry + 4*Sad + 3*wow + 3*</a:t>
            </a:r>
            <a:r>
              <a:rPr lang="en-US" sz="1400" b="1" dirty="0" err="1">
                <a:solidFill>
                  <a:srgbClr val="0070C0"/>
                </a:solidFill>
              </a:rPr>
              <a:t>haha</a:t>
            </a:r>
            <a:r>
              <a:rPr lang="en-US" sz="1400" b="1" dirty="0">
                <a:solidFill>
                  <a:srgbClr val="0070C0"/>
                </a:solidFill>
              </a:rPr>
              <a:t> + 2*</a:t>
            </a:r>
            <a:r>
              <a:rPr lang="en-US" sz="1400" b="1" dirty="0" err="1">
                <a:solidFill>
                  <a:srgbClr val="0070C0"/>
                </a:solidFill>
              </a:rPr>
              <a:t>Comment_like</a:t>
            </a:r>
            <a:r>
              <a:rPr lang="en-US" sz="1400" b="1" dirty="0">
                <a:solidFill>
                  <a:srgbClr val="0070C0"/>
                </a:solidFill>
              </a:rPr>
              <a:t> + </a:t>
            </a:r>
            <a:r>
              <a:rPr lang="en-US" sz="1400" b="1" dirty="0" err="1">
                <a:solidFill>
                  <a:srgbClr val="0070C0"/>
                </a:solidFill>
              </a:rPr>
              <a:t>Page_like</a:t>
            </a:r>
            <a:endParaRPr lang="en-US" sz="1400" b="1" dirty="0" smtClean="0">
              <a:solidFill>
                <a:srgbClr val="0070C0"/>
              </a:solidFill>
            </a:endParaRPr>
          </a:p>
          <a:p>
            <a:pPr marL="1714500" lvl="3" indent="-457200">
              <a:buFont typeface="Arial" panose="020B0604020202020204" pitchFamily="34" charset="0"/>
              <a:buChar char="•"/>
            </a:pPr>
            <a:endParaRPr lang="en-US" sz="1400" dirty="0"/>
          </a:p>
          <a:p>
            <a:pPr marL="400050" lvl="1" indent="0">
              <a:buNone/>
            </a:pPr>
            <a:endParaRPr lang="en-US" sz="2000" dirty="0" smtClean="0"/>
          </a:p>
          <a:p>
            <a:pPr marL="400050" lvl="1" indent="0">
              <a:buNone/>
            </a:pPr>
            <a:endParaRPr lang="en-US" sz="2000" dirty="0"/>
          </a:p>
          <a:p>
            <a:pPr marL="400050" lvl="1" indent="0">
              <a:buNone/>
            </a:pPr>
            <a:endParaRPr lang="en-US" sz="2000" dirty="0" smtClean="0"/>
          </a:p>
          <a:p>
            <a:pPr marL="400050" lvl="1" indent="0">
              <a:buNone/>
            </a:pP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9" name="Picture 3" descr="T:\gDrive\ML\JasonJackie\biz\Daniel\Wynn-typhoon\4.mediaPosts 永利皇宮&amp;天鴿風災.gif"/>
          <p:cNvPicPr>
            <a:picLocks noChangeAspect="1" noChangeArrowheads="1"/>
          </p:cNvPicPr>
          <p:nvPr/>
        </p:nvPicPr>
        <p:blipFill rotWithShape="1">
          <a:blip r:embed="rId2">
            <a:extLst>
              <a:ext uri="{28A0092B-C50C-407E-A947-70E740481C1C}">
                <a14:useLocalDpi xmlns:a14="http://schemas.microsoft.com/office/drawing/2010/main" val="0"/>
              </a:ext>
            </a:extLst>
          </a:blip>
          <a:srcRect l="13828" t="36830" r="52564" b="36642"/>
          <a:stretch/>
        </p:blipFill>
        <p:spPr bwMode="auto">
          <a:xfrm>
            <a:off x="2195736" y="2348880"/>
            <a:ext cx="3287195" cy="97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975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Visualization &amp; Interpretation</a:t>
            </a:r>
          </a:p>
        </p:txBody>
      </p:sp>
      <p:sp>
        <p:nvSpPr>
          <p:cNvPr id="7" name="Content Placeholder 1"/>
          <p:cNvSpPr txBox="1">
            <a:spLocks/>
          </p:cNvSpPr>
          <p:nvPr/>
        </p:nvSpPr>
        <p:spPr>
          <a:xfrm>
            <a:off x="395536" y="1700808"/>
            <a:ext cx="547260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Present the data in human readable format</a:t>
            </a:r>
          </a:p>
          <a:p>
            <a:pPr>
              <a:buFont typeface="Arial" panose="020B0604020202020204" pitchFamily="34" charset="0"/>
              <a:buChar char="•"/>
            </a:pPr>
            <a:r>
              <a:rPr lang="en-US" sz="2000" dirty="0"/>
              <a:t>Highlight the key points</a:t>
            </a:r>
          </a:p>
          <a:p>
            <a:pPr>
              <a:buFont typeface="Arial" panose="020B0604020202020204" pitchFamily="34" charset="0"/>
              <a:buChar char="•"/>
            </a:pPr>
            <a:r>
              <a:rPr lang="en-US" sz="2000" dirty="0"/>
              <a:t>User interaction</a:t>
            </a:r>
          </a:p>
          <a:p>
            <a:pPr lvl="1"/>
            <a:r>
              <a:rPr lang="en-US" sz="2000" dirty="0"/>
              <a:t>Examples: drill down to see more details</a:t>
            </a:r>
          </a:p>
          <a:p>
            <a:pPr lvl="1"/>
            <a:endParaRPr lang="en-US" sz="2000" dirty="0"/>
          </a:p>
          <a:p>
            <a:pPr lvl="1"/>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pic>
        <p:nvPicPr>
          <p:cNvPr id="6" name="Picture 5" descr="Comparisons - Google Chrome"/>
          <p:cNvPicPr>
            <a:picLocks noChangeAspect="1"/>
          </p:cNvPicPr>
          <p:nvPr/>
        </p:nvPicPr>
        <p:blipFill rotWithShape="1">
          <a:blip r:embed="rId2">
            <a:extLst>
              <a:ext uri="{28A0092B-C50C-407E-A947-70E740481C1C}">
                <a14:useLocalDpi xmlns:a14="http://schemas.microsoft.com/office/drawing/2010/main" val="0"/>
              </a:ext>
            </a:extLst>
          </a:blip>
          <a:srcRect l="2917" t="16354" r="49271" b="7295"/>
          <a:stretch/>
        </p:blipFill>
        <p:spPr>
          <a:xfrm>
            <a:off x="5860107" y="1412776"/>
            <a:ext cx="3168352" cy="3258087"/>
          </a:xfrm>
          <a:prstGeom prst="rect">
            <a:avLst/>
          </a:prstGeom>
        </p:spPr>
      </p:pic>
      <p:pic>
        <p:nvPicPr>
          <p:cNvPr id="8" name="Picture 7" descr="FB Fan Pages Likes By Countries - Google Chrome"/>
          <p:cNvPicPr>
            <a:picLocks noChangeAspect="1"/>
          </p:cNvPicPr>
          <p:nvPr/>
        </p:nvPicPr>
        <p:blipFill rotWithShape="1">
          <a:blip r:embed="rId3">
            <a:extLst>
              <a:ext uri="{28A0092B-C50C-407E-A947-70E740481C1C}">
                <a14:useLocalDpi xmlns:a14="http://schemas.microsoft.com/office/drawing/2010/main" val="0"/>
              </a:ext>
            </a:extLst>
          </a:blip>
          <a:srcRect l="1458" t="12096" r="50208" b="1975"/>
          <a:stretch/>
        </p:blipFill>
        <p:spPr>
          <a:xfrm>
            <a:off x="2843808" y="3393771"/>
            <a:ext cx="2736304" cy="2753996"/>
          </a:xfrm>
          <a:prstGeom prst="rect">
            <a:avLst/>
          </a:prstGeom>
        </p:spPr>
      </p:pic>
    </p:spTree>
    <p:extLst>
      <p:ext uri="{BB962C8B-B14F-4D97-AF65-F5344CB8AC3E}">
        <p14:creationId xmlns:p14="http://schemas.microsoft.com/office/powerpoint/2010/main" val="25096663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Visualization – D3.js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D3.js is based standard technologies</a:t>
            </a:r>
          </a:p>
          <a:p>
            <a:pPr lvl="1">
              <a:buFont typeface="Arial" panose="020B0604020202020204" pitchFamily="34" charset="0"/>
              <a:buChar char="•"/>
            </a:pPr>
            <a:r>
              <a:rPr lang="en-US" sz="1600" dirty="0" smtClean="0"/>
              <a:t>SVG, JavaScript and running on Browsers</a:t>
            </a:r>
          </a:p>
          <a:p>
            <a:pPr lvl="1">
              <a:buFont typeface="Arial" panose="020B0604020202020204" pitchFamily="34" charset="0"/>
              <a:buChar char="•"/>
            </a:pPr>
            <a:r>
              <a:rPr lang="en-US" sz="1600" dirty="0" smtClean="0"/>
              <a:t>Separate the data (binding) to the presentation</a:t>
            </a:r>
          </a:p>
          <a:p>
            <a:pPr lvl="1">
              <a:buFont typeface="Arial" panose="020B0604020202020204" pitchFamily="34" charset="0"/>
              <a:buChar char="•"/>
            </a:pPr>
            <a:r>
              <a:rPr lang="en-US" sz="1600" dirty="0" smtClean="0"/>
              <a:t>Support user interactions and animations effects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It’s free and has active communities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D3 galleries</a:t>
            </a:r>
          </a:p>
          <a:p>
            <a:pPr lvl="1">
              <a:buFont typeface="Arial" panose="020B0604020202020204" pitchFamily="34" charset="0"/>
              <a:buChar char="•"/>
            </a:pPr>
            <a:r>
              <a:rPr lang="en-US" sz="1600" dirty="0">
                <a:hlinkClick r:id="rId2"/>
              </a:rPr>
              <a:t>https://</a:t>
            </a:r>
            <a:r>
              <a:rPr lang="en-US" sz="1600" dirty="0" smtClean="0">
                <a:hlinkClick r:id="rId2"/>
              </a:rPr>
              <a:t>github.com/d3/d3/wiki/gallery</a:t>
            </a:r>
            <a:endParaRPr lang="en-US" sz="1600" dirty="0" smtClean="0"/>
          </a:p>
          <a:p>
            <a:endParaRPr lang="en-US" sz="2700" dirty="0" smtClean="0"/>
          </a:p>
          <a:p>
            <a:r>
              <a:rPr lang="en-US" sz="1600" dirty="0" smtClean="0"/>
              <a:t>(</a:t>
            </a:r>
            <a:r>
              <a:rPr lang="en-US" sz="1600" dirty="0">
                <a:hlinkClick r:id="rId3"/>
              </a:rPr>
              <a:t>Tableau Software</a:t>
            </a:r>
            <a:r>
              <a:rPr lang="en-US" sz="1600" dirty="0" smtClean="0">
                <a:hlinkClick r:id="rId3"/>
              </a:rPr>
              <a:t> </a:t>
            </a:r>
            <a:r>
              <a:rPr lang="en-US" sz="1600" dirty="0" smtClean="0"/>
              <a:t>is free of charge if you upload your data to their server)</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Tree>
    <p:extLst>
      <p:ext uri="{BB962C8B-B14F-4D97-AF65-F5344CB8AC3E}">
        <p14:creationId xmlns:p14="http://schemas.microsoft.com/office/powerpoint/2010/main" val="27215127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Discussion: Usage of Big Data Applications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smtClean="0"/>
              <a:t>About yourself, your work, your interests</a:t>
            </a:r>
          </a:p>
          <a:p>
            <a:pPr>
              <a:buFont typeface="Arial" panose="020B0604020202020204" pitchFamily="34" charset="0"/>
              <a:buChar char="•"/>
            </a:pPr>
            <a:r>
              <a:rPr lang="en-US" sz="2400" dirty="0" smtClean="0"/>
              <a:t>And how can Big Data/AI help you</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pic>
        <p:nvPicPr>
          <p:cNvPr id="1026" name="Picture 2" descr="discussio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176972"/>
            <a:ext cx="5354960" cy="267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233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Objectives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Appreciate the current technologies on investing and trading</a:t>
            </a:r>
          </a:p>
          <a:p>
            <a:pPr marL="457200" indent="-457200">
              <a:buFont typeface="Arial" panose="020B0604020202020204" pitchFamily="34" charset="0"/>
              <a:buChar char="•"/>
            </a:pPr>
            <a:r>
              <a:rPr lang="en-US" sz="2400" dirty="0"/>
              <a:t>Challenges of the financial industries</a:t>
            </a:r>
          </a:p>
          <a:p>
            <a:pPr marL="457200" indent="-457200">
              <a:buFont typeface="Arial" panose="020B0604020202020204" pitchFamily="34" charset="0"/>
              <a:buChar char="•"/>
            </a:pPr>
            <a:r>
              <a:rPr lang="en-US" sz="2400" dirty="0"/>
              <a:t>Deeper understanding of the buzz and </a:t>
            </a:r>
            <a:r>
              <a:rPr lang="en-US" sz="2400" dirty="0" smtClean="0"/>
              <a:t>trends on Big Data and AI</a:t>
            </a:r>
            <a:endParaRPr lang="en-US" sz="2400" dirty="0"/>
          </a:p>
          <a:p>
            <a:pPr marL="457200" indent="-457200">
              <a:buFont typeface="Arial" panose="020B0604020202020204" pitchFamily="34" charset="0"/>
              <a:buChar char="•"/>
            </a:pPr>
            <a:r>
              <a:rPr lang="en-US" sz="2400" dirty="0"/>
              <a:t>Myths vs Truths</a:t>
            </a:r>
          </a:p>
          <a:p>
            <a:pPr lvl="1"/>
            <a:r>
              <a:rPr lang="en-US" sz="2400" dirty="0"/>
              <a:t>Big Data not only Hadoop</a:t>
            </a:r>
          </a:p>
          <a:p>
            <a:pPr lvl="1"/>
            <a:r>
              <a:rPr lang="en-US" sz="2400" dirty="0"/>
              <a:t>AI not only Deep Learning</a:t>
            </a:r>
          </a:p>
          <a:p>
            <a:pPr lvl="1"/>
            <a:r>
              <a:rPr lang="en-US" sz="2400" dirty="0"/>
              <a:t>AI is not equal to Human Intelligent (as least not now)</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Tree>
    <p:extLst>
      <p:ext uri="{BB962C8B-B14F-4D97-AF65-F5344CB8AC3E}">
        <p14:creationId xmlns:p14="http://schemas.microsoft.com/office/powerpoint/2010/main" val="4011303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System and Architecture</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smtClean="0"/>
              <a:t>IBM </a:t>
            </a:r>
            <a:r>
              <a:rPr lang="en-US" sz="2400" dirty="0" err="1" smtClean="0"/>
              <a:t>Bluemix</a:t>
            </a:r>
            <a:r>
              <a:rPr lang="en-US" sz="2400" dirty="0" smtClean="0"/>
              <a:t> Cloud</a:t>
            </a:r>
          </a:p>
          <a:p>
            <a:pPr>
              <a:buFont typeface="Arial" panose="020B0604020202020204" pitchFamily="34" charset="0"/>
              <a:buChar char="•"/>
            </a:pPr>
            <a:r>
              <a:rPr lang="en-US" sz="2400" dirty="0" smtClean="0"/>
              <a:t>MySQL Database</a:t>
            </a:r>
          </a:p>
          <a:p>
            <a:pPr>
              <a:buFont typeface="Arial" panose="020B0604020202020204" pitchFamily="34" charset="0"/>
              <a:buChar char="•"/>
            </a:pPr>
            <a:r>
              <a:rPr lang="en-US" sz="2400" dirty="0" smtClean="0"/>
              <a:t>Regular Expression </a:t>
            </a:r>
          </a:p>
          <a:p>
            <a:pPr>
              <a:buFont typeface="Arial" panose="020B0604020202020204" pitchFamily="34" charset="0"/>
              <a:buChar char="•"/>
            </a:pPr>
            <a:r>
              <a:rPr lang="en-US" sz="2400" dirty="0" smtClean="0"/>
              <a:t>Lucene Index</a:t>
            </a:r>
          </a:p>
          <a:p>
            <a:pPr>
              <a:buFont typeface="Arial" panose="020B0604020202020204" pitchFamily="34" charset="0"/>
              <a:buChar char="•"/>
            </a:pPr>
            <a:r>
              <a:rPr lang="en-US" sz="2400" dirty="0" smtClean="0"/>
              <a:t>Tomcat Web Server</a:t>
            </a:r>
          </a:p>
          <a:p>
            <a:pPr>
              <a:buFont typeface="Arial" panose="020B0604020202020204" pitchFamily="34" charset="0"/>
              <a:buChar char="•"/>
            </a:pPr>
            <a:r>
              <a:rPr lang="en-US" sz="2400" dirty="0" smtClean="0"/>
              <a:t>Java Programming Language</a:t>
            </a:r>
          </a:p>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Tree>
    <p:extLst>
      <p:ext uri="{BB962C8B-B14F-4D97-AF65-F5344CB8AC3E}">
        <p14:creationId xmlns:p14="http://schemas.microsoft.com/office/powerpoint/2010/main" val="3878739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pic>
        <p:nvPicPr>
          <p:cNvPr id="6" name="Picture 5"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079" t="20702" r="24505" b="19497"/>
          <a:stretch/>
        </p:blipFill>
        <p:spPr>
          <a:xfrm>
            <a:off x="1331640" y="1880828"/>
            <a:ext cx="6718677" cy="4104456"/>
          </a:xfrm>
          <a:prstGeom prst="rect">
            <a:avLst/>
          </a:prstGeom>
        </p:spPr>
      </p:pic>
    </p:spTree>
    <p:extLst>
      <p:ext uri="{BB962C8B-B14F-4D97-AF65-F5344CB8AC3E}">
        <p14:creationId xmlns:p14="http://schemas.microsoft.com/office/powerpoint/2010/main" val="7617812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8"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058" y="151537"/>
            <a:ext cx="6011366" cy="6040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96972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Key Technologies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Hadoop</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Hashing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Map Reduce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SQL vs NoSQL</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810" y="1628800"/>
            <a:ext cx="6249670" cy="4599164"/>
          </a:xfrm>
          <a:prstGeom prst="rect">
            <a:avLst/>
          </a:prstGeom>
        </p:spPr>
      </p:pic>
    </p:spTree>
    <p:extLst>
      <p:ext uri="{BB962C8B-B14F-4D97-AF65-F5344CB8AC3E}">
        <p14:creationId xmlns:p14="http://schemas.microsoft.com/office/powerpoint/2010/main" val="4967676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Hadoop</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What exactly is Big Data</a:t>
            </a:r>
          </a:p>
          <a:p>
            <a:pPr lvl="1"/>
            <a:r>
              <a:rPr lang="en-US" sz="2000" dirty="0"/>
              <a:t>How big is big?</a:t>
            </a:r>
          </a:p>
          <a:p>
            <a:pPr lvl="1"/>
            <a:r>
              <a:rPr lang="en-US" sz="2000" dirty="0"/>
              <a:t>One possible answer: one computer cannot store all the required data (Moving </a:t>
            </a:r>
            <a:r>
              <a:rPr lang="en-US" sz="2000" dirty="0" smtClean="0"/>
              <a:t>“big” </a:t>
            </a:r>
            <a:r>
              <a:rPr lang="en-US" sz="2000" dirty="0"/>
              <a:t>data around the </a:t>
            </a:r>
            <a:r>
              <a:rPr lang="en-US" sz="2000" b="1" dirty="0">
                <a:solidFill>
                  <a:srgbClr val="0070C0"/>
                </a:solidFill>
              </a:rPr>
              <a:t>network is extremely </a:t>
            </a:r>
            <a:r>
              <a:rPr lang="en-US" sz="2000" b="1" dirty="0" smtClean="0">
                <a:solidFill>
                  <a:srgbClr val="0070C0"/>
                </a:solidFill>
              </a:rPr>
              <a:t>slow</a:t>
            </a:r>
            <a:r>
              <a:rPr lang="en-US" sz="2000" dirty="0" smtClean="0"/>
              <a:t>)</a:t>
            </a:r>
          </a:p>
          <a:p>
            <a:pPr lvl="1"/>
            <a:endParaRPr lang="en-US" sz="2000" dirty="0"/>
          </a:p>
          <a:p>
            <a:r>
              <a:rPr lang="en-US" sz="2000" b="1" dirty="0"/>
              <a:t>What is </a:t>
            </a:r>
            <a:r>
              <a:rPr lang="en-US" sz="2000" b="1" dirty="0" smtClean="0"/>
              <a:t>Hadoop</a:t>
            </a:r>
          </a:p>
          <a:p>
            <a:pPr lvl="1"/>
            <a:r>
              <a:rPr lang="en-US" sz="2000" dirty="0" smtClean="0"/>
              <a:t>Distributed </a:t>
            </a:r>
            <a:r>
              <a:rPr lang="en-US" sz="2000" dirty="0"/>
              <a:t>Filesystems</a:t>
            </a:r>
          </a:p>
          <a:p>
            <a:pPr lvl="1"/>
            <a:r>
              <a:rPr lang="en-US" sz="2000" dirty="0"/>
              <a:t>Map-reduce programming model</a:t>
            </a:r>
          </a:p>
          <a:p>
            <a:endParaRPr lang="en-US" sz="2000" dirty="0" smtClean="0"/>
          </a:p>
          <a:p>
            <a:r>
              <a:rPr lang="en-US" sz="2000" b="1" dirty="0" smtClean="0"/>
              <a:t>Do </a:t>
            </a:r>
            <a:r>
              <a:rPr lang="en-US" sz="2000" b="1" dirty="0"/>
              <a:t>I need Hadoop?</a:t>
            </a:r>
          </a:p>
          <a:p>
            <a:pPr lvl="1"/>
            <a:r>
              <a:rPr lang="en-US" sz="2000" dirty="0"/>
              <a:t>Can one computer store all the data comfortably?</a:t>
            </a:r>
          </a:p>
          <a:p>
            <a:pPr lvl="1"/>
            <a:r>
              <a:rPr lang="en-US" sz="2000" dirty="0"/>
              <a:t>More transactions or more data queries?</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Tree>
    <p:extLst>
      <p:ext uri="{BB962C8B-B14F-4D97-AF65-F5344CB8AC3E}">
        <p14:creationId xmlns:p14="http://schemas.microsoft.com/office/powerpoint/2010/main" val="3957009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Hashing</a:t>
            </a:r>
            <a:endParaRPr lang="en-US" dirty="0"/>
          </a:p>
        </p:txBody>
      </p:sp>
      <p:sp>
        <p:nvSpPr>
          <p:cNvPr id="7" name="Content Placeholder 1"/>
          <p:cNvSpPr txBox="1">
            <a:spLocks/>
          </p:cNvSpPr>
          <p:nvPr/>
        </p:nvSpPr>
        <p:spPr>
          <a:xfrm>
            <a:off x="395536" y="1700808"/>
            <a:ext cx="374441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Indexed by Calculation</a:t>
            </a:r>
          </a:p>
          <a:p>
            <a:pPr lvl="1"/>
            <a:r>
              <a:rPr lang="en-US" sz="1800" b="1" dirty="0">
                <a:solidFill>
                  <a:srgbClr val="0070C0"/>
                </a:solidFill>
              </a:rPr>
              <a:t>One computer cannot host all the data </a:t>
            </a:r>
            <a:r>
              <a:rPr lang="en-US" sz="1800" dirty="0"/>
              <a:t>and need to </a:t>
            </a:r>
            <a:r>
              <a:rPr lang="en-US" sz="1800" b="1" dirty="0">
                <a:solidFill>
                  <a:srgbClr val="0070C0"/>
                </a:solidFill>
              </a:rPr>
              <a:t>distribute into multiple computers</a:t>
            </a:r>
            <a:r>
              <a:rPr lang="en-US" sz="1800" dirty="0"/>
              <a:t> (clusters of computers</a:t>
            </a:r>
            <a:r>
              <a:rPr lang="en-US" sz="1800" dirty="0" smtClean="0"/>
              <a:t>)</a:t>
            </a:r>
          </a:p>
          <a:p>
            <a:pPr lvl="1"/>
            <a:endParaRPr lang="en-US" sz="1800" dirty="0"/>
          </a:p>
          <a:p>
            <a:pPr lvl="1"/>
            <a:r>
              <a:rPr lang="en-US" sz="1800" dirty="0"/>
              <a:t>Hash function </a:t>
            </a:r>
            <a:r>
              <a:rPr lang="en-US" sz="1800" b="1" dirty="0">
                <a:solidFill>
                  <a:srgbClr val="0070C0"/>
                </a:solidFill>
              </a:rPr>
              <a:t>determine what data to store in which computer</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pic>
        <p:nvPicPr>
          <p:cNvPr id="1026" name="Picture 2" descr="hash funct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21" y="836712"/>
            <a:ext cx="41326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ing hash func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6335" b="44094"/>
          <a:stretch/>
        </p:blipFill>
        <p:spPr bwMode="auto">
          <a:xfrm>
            <a:off x="4139952" y="4351606"/>
            <a:ext cx="4762650" cy="1772522"/>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rot="10800000">
            <a:off x="6507418" y="3868623"/>
            <a:ext cx="404871" cy="496479"/>
          </a:xfrm>
          <a:prstGeom prst="down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562892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Map-Reduce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Data Parallelism</a:t>
            </a:r>
          </a:p>
          <a:p>
            <a:pPr lvl="1"/>
            <a:r>
              <a:rPr lang="en-US" sz="1800" b="1" dirty="0" smtClean="0">
                <a:solidFill>
                  <a:srgbClr val="0070C0"/>
                </a:solidFill>
              </a:rPr>
              <a:t>Moving </a:t>
            </a:r>
            <a:r>
              <a:rPr lang="en-US" sz="1800" b="1" dirty="0">
                <a:solidFill>
                  <a:srgbClr val="0070C0"/>
                </a:solidFill>
              </a:rPr>
              <a:t>the program to the data</a:t>
            </a:r>
            <a:r>
              <a:rPr lang="en-US" sz="1800" dirty="0"/>
              <a:t> </a:t>
            </a:r>
            <a:r>
              <a:rPr lang="en-US" sz="1800" dirty="0" smtClean="0"/>
              <a:t>(rather </a:t>
            </a:r>
            <a:r>
              <a:rPr lang="en-US" sz="1800" dirty="0"/>
              <a:t>than data to the program</a:t>
            </a:r>
            <a:r>
              <a:rPr lang="en-US" sz="1800" dirty="0" smtClean="0"/>
              <a:t>)</a:t>
            </a:r>
          </a:p>
          <a:p>
            <a:pPr lvl="1"/>
            <a:r>
              <a:rPr lang="en-US" sz="1800" b="1" dirty="0">
                <a:solidFill>
                  <a:srgbClr val="0070C0"/>
                </a:solidFill>
              </a:rPr>
              <a:t>Split</a:t>
            </a:r>
            <a:r>
              <a:rPr lang="en-US" sz="1800" dirty="0" smtClean="0"/>
              <a:t> the task, compute </a:t>
            </a:r>
            <a:r>
              <a:rPr lang="en-US" sz="1800" b="1" dirty="0">
                <a:solidFill>
                  <a:srgbClr val="0070C0"/>
                </a:solidFill>
              </a:rPr>
              <a:t>sub results </a:t>
            </a:r>
            <a:r>
              <a:rPr lang="en-US" sz="1800" dirty="0" smtClean="0"/>
              <a:t>and </a:t>
            </a:r>
            <a:r>
              <a:rPr lang="en-US" sz="1800" b="1" dirty="0">
                <a:solidFill>
                  <a:srgbClr val="0070C0"/>
                </a:solidFill>
              </a:rPr>
              <a:t>combine</a:t>
            </a:r>
            <a:r>
              <a:rPr lang="en-US" sz="1800" dirty="0" smtClean="0"/>
              <a:t> them back for final result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pic>
        <p:nvPicPr>
          <p:cNvPr id="2050" name="Picture 2" descr="mapreduc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267042"/>
            <a:ext cx="6192687" cy="292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011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Tree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Searching </a:t>
            </a:r>
            <a:r>
              <a:rPr lang="en-US" sz="2000" dirty="0"/>
              <a:t>and Sorting</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pic>
        <p:nvPicPr>
          <p:cNvPr id="8" name="Picture 2" descr="http://www.geeksforgeeks.org/wp-content/uploads/BinaryTr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32856"/>
            <a:ext cx="597217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14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SQL vs NoSQL Databases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ACID </a:t>
            </a:r>
            <a:r>
              <a:rPr lang="en-US" sz="2000" b="1" dirty="0"/>
              <a:t>vs </a:t>
            </a:r>
            <a:r>
              <a:rPr lang="en-US" sz="2000" b="1" dirty="0" smtClean="0"/>
              <a:t>CAP</a:t>
            </a:r>
          </a:p>
          <a:p>
            <a:pPr lvl="1"/>
            <a:r>
              <a:rPr lang="en-US" sz="1800" dirty="0" smtClean="0"/>
              <a:t>Atomic</a:t>
            </a:r>
            <a:r>
              <a:rPr lang="en-US" sz="1800" dirty="0"/>
              <a:t>, Consistent, Isolated, </a:t>
            </a:r>
            <a:r>
              <a:rPr lang="en-US" sz="1800" dirty="0" smtClean="0"/>
              <a:t>Durable</a:t>
            </a:r>
          </a:p>
          <a:p>
            <a:pPr lvl="1"/>
            <a:r>
              <a:rPr lang="en-US" sz="1800" dirty="0" smtClean="0"/>
              <a:t>Consistent</a:t>
            </a:r>
            <a:r>
              <a:rPr lang="en-US" sz="1800" dirty="0"/>
              <a:t>, </a:t>
            </a:r>
            <a:r>
              <a:rPr lang="en-US" sz="1800" dirty="0" smtClean="0"/>
              <a:t>Available</a:t>
            </a:r>
            <a:r>
              <a:rPr lang="en-US" sz="1800" dirty="0"/>
              <a:t>, Partition </a:t>
            </a:r>
            <a:r>
              <a:rPr lang="en-US" sz="1800" dirty="0" smtClean="0"/>
              <a:t>Tolerant</a:t>
            </a:r>
          </a:p>
          <a:p>
            <a:pPr marL="457200" lvl="1" indent="0">
              <a:buNone/>
            </a:pPr>
            <a:r>
              <a:rPr lang="en-US" sz="1600" dirty="0" smtClean="0"/>
              <a:t>(CAP </a:t>
            </a:r>
            <a:r>
              <a:rPr lang="en-US" sz="1600" i="1" dirty="0" smtClean="0"/>
              <a:t>can’t </a:t>
            </a:r>
            <a:r>
              <a:rPr lang="en-US" sz="1600" i="1" dirty="0"/>
              <a:t>have all three</a:t>
            </a:r>
            <a:r>
              <a:rPr lang="en-US" sz="1600" dirty="0"/>
              <a:t>. </a:t>
            </a:r>
            <a:r>
              <a:rPr lang="en-US" sz="1600" i="1" dirty="0" smtClean="0"/>
              <a:t>In </a:t>
            </a:r>
            <a:r>
              <a:rPr lang="en-US" sz="1600" i="1" dirty="0"/>
              <a:t>the face of network partitions, you can’t always have both perfect consistency and 100% availability</a:t>
            </a:r>
            <a:r>
              <a:rPr lang="en-US" sz="1600" i="1" dirty="0" smtClean="0"/>
              <a:t>.)</a:t>
            </a:r>
            <a:endParaRPr lang="en-US" sz="1600" dirty="0"/>
          </a:p>
          <a:p>
            <a:pPr lvl="1"/>
            <a:endParaRPr lang="en-US" sz="1800" dirty="0"/>
          </a:p>
          <a:p>
            <a:pPr marL="457200" indent="-457200">
              <a:buFont typeface="Arial" panose="020B0604020202020204" pitchFamily="34" charset="0"/>
              <a:buChar char="•"/>
            </a:pPr>
            <a:r>
              <a:rPr lang="en-US" sz="2000" dirty="0"/>
              <a:t>Relational (Table) vs </a:t>
            </a:r>
            <a:r>
              <a:rPr lang="en-US" sz="2000" dirty="0" smtClean="0"/>
              <a:t>Document/Graph/Key-Value</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Schema </a:t>
            </a:r>
            <a:r>
              <a:rPr lang="en-US" sz="2000" dirty="0"/>
              <a:t>vs Schema-less (Scheme-on-read)</a:t>
            </a:r>
          </a:p>
          <a:p>
            <a:pPr marL="457200" indent="-457200">
              <a:buFont typeface="Arial" panose="020B0604020202020204" pitchFamily="34" charset="0"/>
              <a:buChar char="•"/>
            </a:pP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Tree>
    <p:extLst>
      <p:ext uri="{BB962C8B-B14F-4D97-AF65-F5344CB8AC3E}">
        <p14:creationId xmlns:p14="http://schemas.microsoft.com/office/powerpoint/2010/main" val="1174614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SQL vs NoSQL Databases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Row oriented vs Columnar</a:t>
            </a:r>
          </a:p>
          <a:p>
            <a:pPr lvl="1">
              <a:buFont typeface="Arial" panose="020B0604020202020204" pitchFamily="34" charset="0"/>
              <a:buChar char="•"/>
            </a:pPr>
            <a:r>
              <a:rPr lang="en-US" sz="1800" dirty="0" smtClean="0"/>
              <a:t>Column values </a:t>
            </a:r>
            <a:r>
              <a:rPr lang="en-US" sz="1800" dirty="0"/>
              <a:t>are physically together, </a:t>
            </a:r>
            <a:r>
              <a:rPr lang="en-US" sz="1800" dirty="0" smtClean="0"/>
              <a:t>efficiently read </a:t>
            </a:r>
            <a:r>
              <a:rPr lang="en-US" sz="1800" dirty="0"/>
              <a:t>data </a:t>
            </a:r>
            <a:r>
              <a:rPr lang="en-US" sz="1800" dirty="0" smtClean="0"/>
              <a:t>from the whole column</a:t>
            </a:r>
          </a:p>
          <a:p>
            <a:pPr marL="0" indent="0"/>
            <a:endParaRPr lang="en-US" sz="2000" dirty="0"/>
          </a:p>
          <a:p>
            <a:pPr marL="457200" indent="-457200">
              <a:buFont typeface="Arial" panose="020B0604020202020204" pitchFamily="34" charset="0"/>
              <a:buChar char="•"/>
            </a:pPr>
            <a:r>
              <a:rPr lang="en-US" sz="2000" b="1" dirty="0" smtClean="0"/>
              <a:t>OLAP </a:t>
            </a:r>
            <a:r>
              <a:rPr lang="en-US" sz="2000" b="1" dirty="0"/>
              <a:t>vs </a:t>
            </a:r>
            <a:r>
              <a:rPr lang="en-US" sz="2000" b="1" dirty="0" smtClean="0"/>
              <a:t>OLTP</a:t>
            </a:r>
          </a:p>
          <a:p>
            <a:pPr marL="857250" lvl="1" indent="-457200">
              <a:buFont typeface="Arial" panose="020B0604020202020204" pitchFamily="34" charset="0"/>
              <a:buChar char="•"/>
            </a:pPr>
            <a:r>
              <a:rPr lang="en-US" sz="1800" dirty="0" smtClean="0"/>
              <a:t>On-Line Analytical Processing</a:t>
            </a:r>
          </a:p>
          <a:p>
            <a:pPr marL="857250" lvl="1" indent="-457200">
              <a:buFont typeface="Arial" panose="020B0604020202020204" pitchFamily="34" charset="0"/>
              <a:buChar char="•"/>
            </a:pPr>
            <a:r>
              <a:rPr lang="en-US" sz="1800" dirty="0"/>
              <a:t>On-Line </a:t>
            </a:r>
            <a:r>
              <a:rPr lang="en-US" sz="1800" dirty="0" smtClean="0"/>
              <a:t>Transaction </a:t>
            </a:r>
            <a:r>
              <a:rPr lang="en-US" sz="1800" dirty="0"/>
              <a:t>Processing</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Tree>
    <p:extLst>
      <p:ext uri="{BB962C8B-B14F-4D97-AF65-F5344CB8AC3E}">
        <p14:creationId xmlns:p14="http://schemas.microsoft.com/office/powerpoint/2010/main" val="2683773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Assessment</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Continuous </a:t>
            </a:r>
            <a:r>
              <a:rPr lang="en-US" sz="1800" b="1" dirty="0" smtClean="0"/>
              <a:t>Assessment</a:t>
            </a:r>
          </a:p>
          <a:p>
            <a:r>
              <a:rPr lang="en-US" sz="1800" dirty="0" smtClean="0"/>
              <a:t>	</a:t>
            </a:r>
            <a:r>
              <a:rPr lang="en-US" sz="1800" b="1" dirty="0" smtClean="0">
                <a:solidFill>
                  <a:srgbClr val="0070C0"/>
                </a:solidFill>
              </a:rPr>
              <a:t>In-class computer assignment </a:t>
            </a:r>
            <a:r>
              <a:rPr lang="en-US" sz="1800" dirty="0" smtClean="0"/>
              <a:t>which include the usage of different applications &amp; methodologies</a:t>
            </a:r>
          </a:p>
          <a:p>
            <a:endParaRPr lang="en-US" sz="1800" dirty="0"/>
          </a:p>
          <a:p>
            <a:pPr>
              <a:buFont typeface="Arial" panose="020B0604020202020204" pitchFamily="34" charset="0"/>
              <a:buChar char="•"/>
            </a:pPr>
            <a:r>
              <a:rPr lang="en-US" sz="1800" b="1" dirty="0" smtClean="0"/>
              <a:t>Final Assessment</a:t>
            </a:r>
          </a:p>
          <a:p>
            <a:r>
              <a:rPr lang="en-US" sz="1800" dirty="0" smtClean="0"/>
              <a:t>	</a:t>
            </a:r>
            <a:r>
              <a:rPr lang="en-US" sz="1800" b="1" dirty="0" smtClean="0">
                <a:solidFill>
                  <a:srgbClr val="0070C0"/>
                </a:solidFill>
              </a:rPr>
              <a:t>15-mins (3-5 persons) group project presentation </a:t>
            </a:r>
            <a:r>
              <a:rPr lang="en-US" sz="1800" dirty="0" smtClean="0"/>
              <a:t>which integrate knowledge in this module, apply different AI methodologies and software to process big data and interpret the results that leads to investment decision making practically.  </a:t>
            </a:r>
          </a:p>
          <a:p>
            <a:r>
              <a:rPr lang="en-US" sz="1800" dirty="0" smtClean="0">
                <a:solidFill>
                  <a:srgbClr val="00B050"/>
                </a:solidFill>
              </a:rPr>
              <a:t>	</a:t>
            </a:r>
            <a:endParaRPr lang="en-US" sz="1800"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Tree>
    <p:extLst>
      <p:ext uri="{BB962C8B-B14F-4D97-AF65-F5344CB8AC3E}">
        <p14:creationId xmlns:p14="http://schemas.microsoft.com/office/powerpoint/2010/main" val="1102673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Do you need Big Data Solution</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Are you </a:t>
            </a:r>
            <a:r>
              <a:rPr lang="en-US" sz="2000" dirty="0" smtClean="0"/>
              <a:t>a data company ? </a:t>
            </a:r>
            <a:endParaRPr lang="en-US" sz="32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Is your </a:t>
            </a:r>
            <a:r>
              <a:rPr lang="en-US" sz="2000" dirty="0"/>
              <a:t>data </a:t>
            </a:r>
            <a:r>
              <a:rPr lang="en-US" sz="2000" dirty="0" smtClean="0"/>
              <a:t>growing exponentially </a:t>
            </a:r>
            <a:r>
              <a:rPr lang="en-US" sz="2000" dirty="0"/>
              <a:t>(internet scale) </a:t>
            </a:r>
            <a:r>
              <a:rPr lang="en-US" sz="2000" dirty="0" smtClean="0"/>
              <a:t>or faster </a:t>
            </a:r>
            <a:r>
              <a:rPr lang="en-US" sz="2000" dirty="0"/>
              <a:t>than the growth of </a:t>
            </a:r>
            <a:r>
              <a:rPr lang="en-US" sz="2000" dirty="0" smtClean="0"/>
              <a:t>single-disk storage capacity?</a:t>
            </a:r>
            <a:endParaRPr lang="en-US" sz="3200" dirty="0"/>
          </a:p>
          <a:p>
            <a:pPr marL="0" indent="0"/>
            <a:r>
              <a:rPr lang="en-US" sz="2000" dirty="0"/>
              <a:t> </a:t>
            </a:r>
            <a:endParaRPr lang="en-US" sz="3200" dirty="0"/>
          </a:p>
          <a:p>
            <a:pPr marL="457200" indent="-457200">
              <a:buFont typeface="Arial" panose="020B0604020202020204" pitchFamily="34" charset="0"/>
              <a:buChar char="•"/>
            </a:pPr>
            <a:r>
              <a:rPr lang="en-US" sz="2000" dirty="0" smtClean="0"/>
              <a:t>Is </a:t>
            </a:r>
            <a:r>
              <a:rPr lang="en-US" sz="2000" dirty="0"/>
              <a:t>your data mostly immutable </a:t>
            </a:r>
            <a:r>
              <a:rPr lang="en-US" sz="2000" dirty="0" smtClean="0"/>
              <a:t>(i.e. write </a:t>
            </a:r>
            <a:r>
              <a:rPr lang="en-US" sz="2000" dirty="0"/>
              <a:t>once, </a:t>
            </a:r>
            <a:r>
              <a:rPr lang="en-US" sz="2000" dirty="0" smtClean="0"/>
              <a:t>read </a:t>
            </a:r>
            <a:r>
              <a:rPr lang="en-US" sz="2000" dirty="0"/>
              <a:t>many </a:t>
            </a:r>
            <a:r>
              <a:rPr lang="en-US" sz="2000" dirty="0" smtClean="0"/>
              <a:t>times)?</a:t>
            </a:r>
            <a:endParaRPr lang="en-US" sz="3200" dirty="0"/>
          </a:p>
          <a:p>
            <a:pPr marL="0" indent="0"/>
            <a:r>
              <a:rPr lang="en-US" sz="2000" dirty="0"/>
              <a:t> </a:t>
            </a:r>
            <a:endParaRPr lang="en-US" sz="3200" dirty="0"/>
          </a:p>
          <a:p>
            <a:pPr marL="0" indent="0"/>
            <a:endParaRPr lang="en-US" sz="3200" dirty="0"/>
          </a:p>
          <a:p>
            <a:pPr marL="0" indent="0"/>
            <a:r>
              <a:rPr lang="en-US" sz="3200" dirty="0" smtClean="0"/>
              <a:t>&gt;&gt; </a:t>
            </a:r>
            <a:r>
              <a:rPr lang="en-US" sz="2400" dirty="0" smtClean="0"/>
              <a:t>If not, probably </a:t>
            </a:r>
            <a:r>
              <a:rPr lang="en-US" sz="2400" dirty="0"/>
              <a:t>you don’t need Hadoop or the related Big Data tech</a:t>
            </a:r>
            <a:endParaRPr lang="en-US" sz="3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Tree>
    <p:extLst>
      <p:ext uri="{BB962C8B-B14F-4D97-AF65-F5344CB8AC3E}">
        <p14:creationId xmlns:p14="http://schemas.microsoft.com/office/powerpoint/2010/main" val="25396503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IGN_B_final-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47664" y="4371181"/>
            <a:ext cx="6048672" cy="1362075"/>
          </a:xfrm>
        </p:spPr>
        <p:txBody>
          <a:bodyPr/>
          <a:lstStyle/>
          <a:p>
            <a:r>
              <a:rPr lang="en-US" dirty="0" smtClean="0">
                <a:solidFill>
                  <a:srgbClr val="152E82"/>
                </a:solidFill>
              </a:rPr>
              <a:t>Thank you</a:t>
            </a:r>
            <a:endParaRPr lang="en-US" dirty="0">
              <a:solidFill>
                <a:srgbClr val="152E82"/>
              </a:solidFill>
            </a:endParaRPr>
          </a:p>
        </p:txBody>
      </p:sp>
      <p:sp>
        <p:nvSpPr>
          <p:cNvPr id="4" name="Slide Number Placeholder 3"/>
          <p:cNvSpPr>
            <a:spLocks noGrp="1"/>
          </p:cNvSpPr>
          <p:nvPr>
            <p:ph type="sldNum" sz="quarter" idx="11"/>
          </p:nvPr>
        </p:nvSpPr>
        <p:spPr/>
        <p:txBody>
          <a:bodyPr/>
          <a:lstStyle/>
          <a:p>
            <a:fld id="{302B3540-29DB-9849-B58B-883D2E76A773}" type="slidenum">
              <a:rPr lang="en-US" smtClean="0">
                <a:solidFill>
                  <a:schemeClr val="bg1"/>
                </a:solidFill>
              </a:rPr>
              <a:pPr/>
              <a:t>71</a:t>
            </a:fld>
            <a:endParaRPr lang="en-US" sz="1400" dirty="0">
              <a:solidFill>
                <a:schemeClr val="bg1"/>
              </a:solidFill>
              <a:latin typeface="Arial" charset="0"/>
            </a:endParaRPr>
          </a:p>
        </p:txBody>
      </p:sp>
    </p:spTree>
    <p:extLst>
      <p:ext uri="{BB962C8B-B14F-4D97-AF65-F5344CB8AC3E}">
        <p14:creationId xmlns:p14="http://schemas.microsoft.com/office/powerpoint/2010/main" val="283446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a:t>
            </a:r>
          </a:p>
          <a:p>
            <a:pPr lvl="1"/>
            <a:r>
              <a:rPr lang="en-US" sz="1800" dirty="0"/>
              <a:t>Experiments</a:t>
            </a:r>
          </a:p>
          <a:p>
            <a:pPr lvl="1"/>
            <a:r>
              <a:rPr lang="en-US" sz="1800" dirty="0"/>
              <a:t>Have </a:t>
            </a:r>
            <a:r>
              <a:rPr lang="en-US" sz="1800" dirty="0" smtClean="0"/>
              <a:t>fun</a:t>
            </a:r>
          </a:p>
          <a:p>
            <a:pPr lvl="1"/>
            <a:endParaRPr lang="en-US" sz="1800" dirty="0"/>
          </a:p>
          <a:p>
            <a:pPr>
              <a:buFont typeface="Arial" panose="020B0604020202020204" pitchFamily="34" charset="0"/>
              <a:buChar char="•"/>
            </a:pPr>
            <a:r>
              <a:rPr lang="en-US" sz="1800" b="1" dirty="0"/>
              <a:t>Real-World Examples</a:t>
            </a:r>
          </a:p>
          <a:p>
            <a:pPr lvl="1"/>
            <a:r>
              <a:rPr lang="en-US" sz="1800" dirty="0"/>
              <a:t>Datatact Web </a:t>
            </a:r>
          </a:p>
          <a:p>
            <a:pPr lvl="1"/>
            <a:r>
              <a:rPr lang="en-US" sz="1800" dirty="0"/>
              <a:t>Trading </a:t>
            </a:r>
            <a:r>
              <a:rPr lang="en-US" sz="1800" dirty="0" smtClean="0"/>
              <a:t>Systems</a:t>
            </a:r>
          </a:p>
          <a:p>
            <a:pPr lvl="1"/>
            <a:endParaRPr lang="en-US" sz="1800" dirty="0"/>
          </a:p>
          <a:p>
            <a:pPr>
              <a:buFont typeface="Arial" panose="020B0604020202020204" pitchFamily="34" charset="0"/>
              <a:buChar char="•"/>
            </a:pPr>
            <a:r>
              <a:rPr lang="en-US" sz="1800" b="1" dirty="0"/>
              <a:t>Industry 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r>
              <a:rPr lang="en-US" sz="1800" dirty="0" smtClean="0"/>
              <a:t>Big Data and AI startup</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Tree>
    <p:extLst>
      <p:ext uri="{BB962C8B-B14F-4D97-AF65-F5344CB8AC3E}">
        <p14:creationId xmlns:p14="http://schemas.microsoft.com/office/powerpoint/2010/main" val="395469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Big Data Processing and Analysis</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Sentiment Analysis &amp; NLP (Natural Language Processing)</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Automated </a:t>
            </a:r>
            <a:r>
              <a:rPr lang="en-US" sz="2000" dirty="0"/>
              <a:t>Trading </a:t>
            </a:r>
            <a:r>
              <a:rPr lang="en-US" sz="2000" dirty="0" smtClean="0"/>
              <a:t>(Algorithmic Trading)</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Artificial Intelligence and Predictive Analytics</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Challenges </a:t>
            </a:r>
            <a:r>
              <a:rPr lang="en-US" sz="2000" dirty="0"/>
              <a:t>of Deep &amp; Reinforcement Learning (Alpha-Go)</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14753</TotalTime>
  <Words>2539</Words>
  <Application>Microsoft Office PowerPoint</Application>
  <PresentationFormat>On-screen Show (4:3)</PresentationFormat>
  <Paragraphs>509</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PowerPoint Template-CBF</vt:lpstr>
      <vt:lpstr>Big Data, A.I. and Investing</vt:lpstr>
      <vt:lpstr>Introduction to Big Data</vt:lpstr>
      <vt:lpstr>My Background</vt:lpstr>
      <vt:lpstr>My Work</vt:lpstr>
      <vt:lpstr>My Work</vt:lpstr>
      <vt:lpstr>Course Objectives </vt:lpstr>
      <vt:lpstr>Assessment</vt:lpstr>
      <vt:lpstr>Approach</vt:lpstr>
      <vt:lpstr>Course Overview</vt:lpstr>
      <vt:lpstr>Key Themes</vt:lpstr>
      <vt:lpstr>Roles of Humans and Machines</vt:lpstr>
      <vt:lpstr>Trend #1: Data, Data, Data….</vt:lpstr>
      <vt:lpstr>Individuals: Social Media </vt:lpstr>
      <vt:lpstr>Individuals: Digital Footprints</vt:lpstr>
      <vt:lpstr>Business Processes</vt:lpstr>
      <vt:lpstr>Satellite image: Oil Reserve</vt:lpstr>
      <vt:lpstr>Satellite image: Parking Lots</vt:lpstr>
      <vt:lpstr>Alternative Data Summary</vt:lpstr>
      <vt:lpstr>Trend #2: AI, AI, AI………</vt:lpstr>
      <vt:lpstr>Fintech</vt:lpstr>
      <vt:lpstr>Insurtech</vt:lpstr>
      <vt:lpstr>The AI in Fintech &amp; Insurtech</vt:lpstr>
      <vt:lpstr>Example: HSBC Ask Amy Chatbot</vt:lpstr>
      <vt:lpstr>Example: Amazon Alexa</vt:lpstr>
      <vt:lpstr>Example: Insurance Apps</vt:lpstr>
      <vt:lpstr>Example: Personal Health</vt:lpstr>
      <vt:lpstr>Example: P2P Insurance</vt:lpstr>
      <vt:lpstr>Example: Machine Readable News </vt:lpstr>
      <vt:lpstr>Example: AI Investment</vt:lpstr>
      <vt:lpstr>Example: AI ETF</vt:lpstr>
      <vt:lpstr>Example: Social Trading</vt:lpstr>
      <vt:lpstr>Example: Social Trading</vt:lpstr>
      <vt:lpstr>Demo: Google AI Cloud</vt:lpstr>
      <vt:lpstr>Datatact Web</vt:lpstr>
      <vt:lpstr>Datatact Web</vt:lpstr>
      <vt:lpstr>Datatact Web</vt:lpstr>
      <vt:lpstr>Datatact Web</vt:lpstr>
      <vt:lpstr>Datatact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Pipelines</vt:lpstr>
      <vt:lpstr>Data Extraction &amp; Storage</vt:lpstr>
      <vt:lpstr>Pre Process</vt:lpstr>
      <vt:lpstr>Post Process</vt:lpstr>
      <vt:lpstr>Indexing</vt:lpstr>
      <vt:lpstr>Search Query</vt:lpstr>
      <vt:lpstr>Relevance &amp; Sorting</vt:lpstr>
      <vt:lpstr>Google PageRank</vt:lpstr>
      <vt:lpstr>Vector Space Model (Word Embedding)</vt:lpstr>
      <vt:lpstr>Social Media Ranking</vt:lpstr>
      <vt:lpstr>Visualization &amp; Interpretation</vt:lpstr>
      <vt:lpstr>Visualization – D3.js </vt:lpstr>
      <vt:lpstr>Discussion: Usage of Big Data Applications</vt:lpstr>
      <vt:lpstr>Datatact System and Architecture</vt:lpstr>
      <vt:lpstr>Big Data</vt:lpstr>
      <vt:lpstr>Big Data</vt:lpstr>
      <vt:lpstr>Key Technologies</vt:lpstr>
      <vt:lpstr>Hadoop</vt:lpstr>
      <vt:lpstr>Hashing</vt:lpstr>
      <vt:lpstr>Map-Reduce</vt:lpstr>
      <vt:lpstr>Tree</vt:lpstr>
      <vt:lpstr>SQL vs NoSQL Databases</vt:lpstr>
      <vt:lpstr>SQL vs NoSQL Databases</vt:lpstr>
      <vt:lpstr>Do you need Big Data Solution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kenl</cp:lastModifiedBy>
  <cp:revision>71</cp:revision>
  <cp:lastPrinted>2013-10-02T07:30:28Z</cp:lastPrinted>
  <dcterms:created xsi:type="dcterms:W3CDTF">2018-01-14T13:40:03Z</dcterms:created>
  <dcterms:modified xsi:type="dcterms:W3CDTF">2018-07-30T02:49:48Z</dcterms:modified>
</cp:coreProperties>
</file>